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7"/>
  </p:notesMasterIdLst>
  <p:sldIdLst>
    <p:sldId id="256" r:id="rId2"/>
    <p:sldId id="271" r:id="rId3"/>
    <p:sldId id="274" r:id="rId4"/>
    <p:sldId id="270" r:id="rId5"/>
    <p:sldId id="281" r:id="rId6"/>
    <p:sldId id="280" r:id="rId7"/>
    <p:sldId id="279" r:id="rId8"/>
    <p:sldId id="278" r:id="rId9"/>
    <p:sldId id="285" r:id="rId10"/>
    <p:sldId id="275" r:id="rId11"/>
    <p:sldId id="282" r:id="rId12"/>
    <p:sldId id="283" r:id="rId13"/>
    <p:sldId id="284" r:id="rId14"/>
    <p:sldId id="272" r:id="rId15"/>
    <p:sldId id="257" r:id="rId16"/>
    <p:sldId id="261" r:id="rId17"/>
    <p:sldId id="259" r:id="rId18"/>
    <p:sldId id="260" r:id="rId19"/>
    <p:sldId id="262" r:id="rId20"/>
    <p:sldId id="264" r:id="rId21"/>
    <p:sldId id="265" r:id="rId22"/>
    <p:sldId id="266" r:id="rId23"/>
    <p:sldId id="263" r:id="rId24"/>
    <p:sldId id="286" r:id="rId25"/>
    <p:sldId id="267" r:id="rId26"/>
    <p:sldId id="269" r:id="rId27"/>
    <p:sldId id="268" r:id="rId28"/>
    <p:sldId id="287" r:id="rId29"/>
    <p:sldId id="288" r:id="rId30"/>
    <p:sldId id="289" r:id="rId31"/>
    <p:sldId id="290" r:id="rId32"/>
    <p:sldId id="291" r:id="rId33"/>
    <p:sldId id="292" r:id="rId34"/>
    <p:sldId id="293" r:id="rId35"/>
    <p:sldId id="276" r:id="rId36"/>
  </p:sldIdLst>
  <p:sldSz cx="12192000" cy="6858000"/>
  <p:notesSz cx="6858000" cy="9144000"/>
  <p:defaultTextStyle>
    <a:defPPr>
      <a:defRPr lang="ru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F5FE"/>
    <a:srgbClr val="F5E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492"/>
    <p:restoredTop sz="94681"/>
  </p:normalViewPr>
  <p:slideViewPr>
    <p:cSldViewPr snapToObjects="1">
      <p:cViewPr varScale="1">
        <p:scale>
          <a:sx n="111" d="100"/>
          <a:sy n="111" d="100"/>
        </p:scale>
        <p:origin x="608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Garamond" panose="02020404030301010803" pitchFamily="18" charset="0"/>
              </a:defRPr>
            </a:lvl1pPr>
          </a:lstStyle>
          <a:p>
            <a:endParaRPr lang="ru-DE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Garamond" panose="02020404030301010803" pitchFamily="18" charset="0"/>
              </a:defRPr>
            </a:lvl1pPr>
          </a:lstStyle>
          <a:p>
            <a:fld id="{55C956F5-DBED-3146-A62C-DE28F4721FBF}" type="datetimeFigureOut">
              <a:rPr lang="ru-DE" smtClean="0"/>
              <a:pPr/>
              <a:t>26.09.25</a:t>
            </a:fld>
            <a:endParaRPr lang="ru-DE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DE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  <a:endParaRPr lang="ru-DE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Garamond" panose="02020404030301010803" pitchFamily="18" charset="0"/>
              </a:defRPr>
            </a:lvl1pPr>
          </a:lstStyle>
          <a:p>
            <a:endParaRPr lang="ru-DE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Garamond" panose="02020404030301010803" pitchFamily="18" charset="0"/>
              </a:defRPr>
            </a:lvl1pPr>
          </a:lstStyle>
          <a:p>
            <a:fld id="{D86AEB0B-CAF0-B140-930D-B8EAE357225E}" type="slidenum">
              <a:rPr lang="ru-DE" smtClean="0"/>
              <a:pPr/>
              <a:t>‹#›</a:t>
            </a:fld>
            <a:endParaRPr lang="ru-DE" dirty="0"/>
          </a:p>
        </p:txBody>
      </p:sp>
    </p:spTree>
    <p:extLst>
      <p:ext uri="{BB962C8B-B14F-4D97-AF65-F5344CB8AC3E}">
        <p14:creationId xmlns:p14="http://schemas.microsoft.com/office/powerpoint/2010/main" val="15974348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Garamond" panose="02020404030301010803" pitchFamily="18" charset="0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Garamond" panose="02020404030301010803" pitchFamily="18" charset="0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Garamond" panose="02020404030301010803" pitchFamily="18" charset="0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Garamond" panose="02020404030301010803" pitchFamily="18" charset="0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Garamond" panose="02020404030301010803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DE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6AEB0B-CAF0-B140-930D-B8EAE357225E}" type="slidenum">
              <a:rPr lang="ru-DE" smtClean="0"/>
              <a:pPr/>
              <a:t>8</a:t>
            </a:fld>
            <a:endParaRPr lang="ru-DE" dirty="0"/>
          </a:p>
        </p:txBody>
      </p:sp>
    </p:spTree>
    <p:extLst>
      <p:ext uri="{BB962C8B-B14F-4D97-AF65-F5344CB8AC3E}">
        <p14:creationId xmlns:p14="http://schemas.microsoft.com/office/powerpoint/2010/main" val="28261813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DE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6AEB0B-CAF0-B140-930D-B8EAE357225E}" type="slidenum">
              <a:rPr lang="ru-DE" smtClean="0"/>
              <a:pPr/>
              <a:t>9</a:t>
            </a:fld>
            <a:endParaRPr lang="ru-DE" dirty="0"/>
          </a:p>
        </p:txBody>
      </p:sp>
    </p:spTree>
    <p:extLst>
      <p:ext uri="{BB962C8B-B14F-4D97-AF65-F5344CB8AC3E}">
        <p14:creationId xmlns:p14="http://schemas.microsoft.com/office/powerpoint/2010/main" val="31983628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DE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6AEB0B-CAF0-B140-930D-B8EAE357225E}" type="slidenum">
              <a:rPr lang="ru-DE" smtClean="0"/>
              <a:pPr/>
              <a:t>14</a:t>
            </a:fld>
            <a:endParaRPr lang="ru-DE" dirty="0"/>
          </a:p>
        </p:txBody>
      </p:sp>
    </p:spTree>
    <p:extLst>
      <p:ext uri="{BB962C8B-B14F-4D97-AF65-F5344CB8AC3E}">
        <p14:creationId xmlns:p14="http://schemas.microsoft.com/office/powerpoint/2010/main" val="20535470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DE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6AEB0B-CAF0-B140-930D-B8EAE357225E}" type="slidenum">
              <a:rPr lang="ru-DE" smtClean="0"/>
              <a:t>21</a:t>
            </a:fld>
            <a:endParaRPr lang="ru-DE"/>
          </a:p>
        </p:txBody>
      </p:sp>
    </p:spTree>
    <p:extLst>
      <p:ext uri="{BB962C8B-B14F-4D97-AF65-F5344CB8AC3E}">
        <p14:creationId xmlns:p14="http://schemas.microsoft.com/office/powerpoint/2010/main" val="4823212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BAD7114-5BCE-A24C-97E1-84EEB84EC4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ru-DE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745199B-08E3-9646-BE93-EE6013725A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ru-DE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7D9AA02-F158-A340-AE7E-20DE91089A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C8548-D5AD-3344-B1AF-6CAC729C8252}" type="datetimeFigureOut">
              <a:rPr lang="ru-DE" smtClean="0"/>
              <a:t>26.09.25</a:t>
            </a:fld>
            <a:endParaRPr lang="ru-DE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353E775-5716-2B4B-BF0C-15D66D48ED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DE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3E5CDE6-F361-7C45-9B19-4D1542280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0D15B-F0A0-F649-BE4C-54D9FEEE0986}" type="slidenum">
              <a:rPr lang="ru-DE" smtClean="0"/>
              <a:t>‹#›</a:t>
            </a:fld>
            <a:endParaRPr lang="ru-DE"/>
          </a:p>
        </p:txBody>
      </p:sp>
    </p:spTree>
    <p:extLst>
      <p:ext uri="{BB962C8B-B14F-4D97-AF65-F5344CB8AC3E}">
        <p14:creationId xmlns:p14="http://schemas.microsoft.com/office/powerpoint/2010/main" val="34801691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01EA62D-3A6C-2747-A016-3893456FB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DE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3B8C0E40-B529-0F4E-A9D2-EA31D1C38D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DE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9529575-1716-624F-83BA-D630F0C051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C8548-D5AD-3344-B1AF-6CAC729C8252}" type="datetimeFigureOut">
              <a:rPr lang="ru-DE" smtClean="0"/>
              <a:t>26.09.25</a:t>
            </a:fld>
            <a:endParaRPr lang="ru-DE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4B9F872-4B8B-C54B-B8CC-A0F31038B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DE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A51DE94-D672-7A44-A736-77C91003EE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0D15B-F0A0-F649-BE4C-54D9FEEE0986}" type="slidenum">
              <a:rPr lang="ru-DE" smtClean="0"/>
              <a:t>‹#›</a:t>
            </a:fld>
            <a:endParaRPr lang="ru-DE"/>
          </a:p>
        </p:txBody>
      </p:sp>
    </p:spTree>
    <p:extLst>
      <p:ext uri="{BB962C8B-B14F-4D97-AF65-F5344CB8AC3E}">
        <p14:creationId xmlns:p14="http://schemas.microsoft.com/office/powerpoint/2010/main" val="38388203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94F6BBE3-DE47-1443-B1F0-9DC9C3A6B2D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ru-DE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BDA6B02D-89DE-F945-BF7F-7625A5B857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DE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8471D02-E784-AD45-A72F-41D3E5F38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C8548-D5AD-3344-B1AF-6CAC729C8252}" type="datetimeFigureOut">
              <a:rPr lang="ru-DE" smtClean="0"/>
              <a:t>26.09.25</a:t>
            </a:fld>
            <a:endParaRPr lang="ru-DE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9B5EBDF-2FBD-CE4A-BD23-A6C779F31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DE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4BA5C72-3976-D545-B814-5F685C473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0D15B-F0A0-F649-BE4C-54D9FEEE0986}" type="slidenum">
              <a:rPr lang="ru-DE" smtClean="0"/>
              <a:t>‹#›</a:t>
            </a:fld>
            <a:endParaRPr lang="ru-DE"/>
          </a:p>
        </p:txBody>
      </p:sp>
    </p:spTree>
    <p:extLst>
      <p:ext uri="{BB962C8B-B14F-4D97-AF65-F5344CB8AC3E}">
        <p14:creationId xmlns:p14="http://schemas.microsoft.com/office/powerpoint/2010/main" val="23580723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BD02958-2BD1-9146-9428-10BF741FB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DE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06CCEDD-D8F9-AB4E-A33B-D0EDE98B12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DE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2193EFC-76D4-224A-8045-93164FF310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C8548-D5AD-3344-B1AF-6CAC729C8252}" type="datetimeFigureOut">
              <a:rPr lang="ru-DE" smtClean="0"/>
              <a:t>26.09.25</a:t>
            </a:fld>
            <a:endParaRPr lang="ru-DE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6B8A021-718A-8144-A9A7-2152C63B52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DE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C97DDB4-0348-BD41-AE39-88EDEE9BE5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0D15B-F0A0-F649-BE4C-54D9FEEE0986}" type="slidenum">
              <a:rPr lang="ru-DE" smtClean="0"/>
              <a:t>‹#›</a:t>
            </a:fld>
            <a:endParaRPr lang="ru-DE"/>
          </a:p>
        </p:txBody>
      </p:sp>
    </p:spTree>
    <p:extLst>
      <p:ext uri="{BB962C8B-B14F-4D97-AF65-F5344CB8AC3E}">
        <p14:creationId xmlns:p14="http://schemas.microsoft.com/office/powerpoint/2010/main" val="38247976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115DB1E-DB93-374A-B962-734CDB2AA8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ru-DE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3DA140A-E72D-B74B-A1EB-5D7DB5A880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AAFA7EE-21A8-B744-A70C-DB77129940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C8548-D5AD-3344-B1AF-6CAC729C8252}" type="datetimeFigureOut">
              <a:rPr lang="ru-DE" smtClean="0"/>
              <a:t>26.09.25</a:t>
            </a:fld>
            <a:endParaRPr lang="ru-DE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EAE2BF9-E265-C044-AD17-16345DC1CA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DE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8362FCF-D525-C54A-89A8-FDB547C6DE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0D15B-F0A0-F649-BE4C-54D9FEEE0986}" type="slidenum">
              <a:rPr lang="ru-DE" smtClean="0"/>
              <a:t>‹#›</a:t>
            </a:fld>
            <a:endParaRPr lang="ru-DE"/>
          </a:p>
        </p:txBody>
      </p:sp>
    </p:spTree>
    <p:extLst>
      <p:ext uri="{BB962C8B-B14F-4D97-AF65-F5344CB8AC3E}">
        <p14:creationId xmlns:p14="http://schemas.microsoft.com/office/powerpoint/2010/main" val="36038303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7B8DDB0-7186-6149-BCBB-0B851F55D0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DE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E7BBF4D-1C62-0147-9AE4-ECB6E6C677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DE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6C1D821E-C05C-D54F-97C6-C5FC261414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DE"/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571153B-59BD-D442-AFAA-4CB7865E8B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C8548-D5AD-3344-B1AF-6CAC729C8252}" type="datetimeFigureOut">
              <a:rPr lang="ru-DE" smtClean="0"/>
              <a:t>26.09.25</a:t>
            </a:fld>
            <a:endParaRPr lang="ru-DE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5EFFF2E-02BD-FA4A-B168-8DA40D1DDE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DE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9549660-D331-7C43-BF95-1A3631AB0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0D15B-F0A0-F649-BE4C-54D9FEEE0986}" type="slidenum">
              <a:rPr lang="ru-DE" smtClean="0"/>
              <a:t>‹#›</a:t>
            </a:fld>
            <a:endParaRPr lang="ru-DE"/>
          </a:p>
        </p:txBody>
      </p:sp>
    </p:spTree>
    <p:extLst>
      <p:ext uri="{BB962C8B-B14F-4D97-AF65-F5344CB8AC3E}">
        <p14:creationId xmlns:p14="http://schemas.microsoft.com/office/powerpoint/2010/main" val="14431388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48671A5-F362-1A44-981C-69A7063A92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ru-DE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61B48C4-747D-5444-80D3-0932D630AD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B188B818-CB32-DD47-9C45-0DC8AB4DE8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DE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63AC88D1-1B72-834B-9E24-D301D7910C8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9A0C4499-6A77-1840-B557-7314BF6E21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DE"/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6C4FBF42-21F7-944E-B337-665B9097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C8548-D5AD-3344-B1AF-6CAC729C8252}" type="datetimeFigureOut">
              <a:rPr lang="ru-DE" smtClean="0"/>
              <a:t>26.09.25</a:t>
            </a:fld>
            <a:endParaRPr lang="ru-DE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C9AEFC7B-8CC8-D848-8923-6D2A7EAEA2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DE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095FE8D5-CF13-164E-BE4B-374221AE6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0D15B-F0A0-F649-BE4C-54D9FEEE0986}" type="slidenum">
              <a:rPr lang="ru-DE" smtClean="0"/>
              <a:t>‹#›</a:t>
            </a:fld>
            <a:endParaRPr lang="ru-DE"/>
          </a:p>
        </p:txBody>
      </p:sp>
    </p:spTree>
    <p:extLst>
      <p:ext uri="{BB962C8B-B14F-4D97-AF65-F5344CB8AC3E}">
        <p14:creationId xmlns:p14="http://schemas.microsoft.com/office/powerpoint/2010/main" val="15263997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C96EF51-79F7-9843-9A92-FF23464BB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DE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698F7BF1-625C-8547-A3A6-A8BF211D72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C8548-D5AD-3344-B1AF-6CAC729C8252}" type="datetimeFigureOut">
              <a:rPr lang="ru-DE" smtClean="0"/>
              <a:t>26.09.25</a:t>
            </a:fld>
            <a:endParaRPr lang="ru-DE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CD480A91-B188-C24F-9086-C16B74EA02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DE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AA09BED4-A44F-0645-8AEF-2124491AE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0D15B-F0A0-F649-BE4C-54D9FEEE0986}" type="slidenum">
              <a:rPr lang="ru-DE" smtClean="0"/>
              <a:t>‹#›</a:t>
            </a:fld>
            <a:endParaRPr lang="ru-DE"/>
          </a:p>
        </p:txBody>
      </p:sp>
    </p:spTree>
    <p:extLst>
      <p:ext uri="{BB962C8B-B14F-4D97-AF65-F5344CB8AC3E}">
        <p14:creationId xmlns:p14="http://schemas.microsoft.com/office/powerpoint/2010/main" val="29885670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7B3428E9-019B-6943-9364-5F9C9B5DDA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C8548-D5AD-3344-B1AF-6CAC729C8252}" type="datetimeFigureOut">
              <a:rPr lang="ru-DE" smtClean="0"/>
              <a:t>26.09.25</a:t>
            </a:fld>
            <a:endParaRPr lang="ru-DE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FF772E92-4C05-4A40-941C-DBF15C39B5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DE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6BB9A88-2FF5-E84D-9C4C-877A31760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0D15B-F0A0-F649-BE4C-54D9FEEE0986}" type="slidenum">
              <a:rPr lang="ru-DE" smtClean="0"/>
              <a:t>‹#›</a:t>
            </a:fld>
            <a:endParaRPr lang="ru-DE"/>
          </a:p>
        </p:txBody>
      </p:sp>
    </p:spTree>
    <p:extLst>
      <p:ext uri="{BB962C8B-B14F-4D97-AF65-F5344CB8AC3E}">
        <p14:creationId xmlns:p14="http://schemas.microsoft.com/office/powerpoint/2010/main" val="40881087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48896FC-9DBA-9D4F-9658-D7B12FA7A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ru-DE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87D0479-00CF-8B49-9D8F-BCD26B3E43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DE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A72FE89-F38D-A44B-9303-2B5840D934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1FDF93A-64D6-5148-91BB-FFE4509766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C8548-D5AD-3344-B1AF-6CAC729C8252}" type="datetimeFigureOut">
              <a:rPr lang="ru-DE" smtClean="0"/>
              <a:t>26.09.25</a:t>
            </a:fld>
            <a:endParaRPr lang="ru-DE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3B02FC9-FB72-644B-AFF2-40380CB4E4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DE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00EA727-F4C8-A941-9365-9CB162038F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0D15B-F0A0-F649-BE4C-54D9FEEE0986}" type="slidenum">
              <a:rPr lang="ru-DE" smtClean="0"/>
              <a:t>‹#›</a:t>
            </a:fld>
            <a:endParaRPr lang="ru-DE"/>
          </a:p>
        </p:txBody>
      </p:sp>
    </p:spTree>
    <p:extLst>
      <p:ext uri="{BB962C8B-B14F-4D97-AF65-F5344CB8AC3E}">
        <p14:creationId xmlns:p14="http://schemas.microsoft.com/office/powerpoint/2010/main" val="42939898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5081C2-0680-EC4E-943A-987FCCE205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ru-DE"/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2B51FD4E-2B25-BD49-815D-35B49816B0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DE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131F016-1530-C948-96E0-61A3BCAC50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7A93316-8FB3-AC42-8819-D8F3D6741B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C8548-D5AD-3344-B1AF-6CAC729C8252}" type="datetimeFigureOut">
              <a:rPr lang="ru-DE" smtClean="0"/>
              <a:t>26.09.25</a:t>
            </a:fld>
            <a:endParaRPr lang="ru-DE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55C0FB9-C8ED-D34D-A8A7-FABA8707C6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DE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4DE3497-92B6-374C-8BE7-B8152E5A6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0D15B-F0A0-F649-BE4C-54D9FEEE0986}" type="slidenum">
              <a:rPr lang="ru-DE" smtClean="0"/>
              <a:t>‹#›</a:t>
            </a:fld>
            <a:endParaRPr lang="ru-DE"/>
          </a:p>
        </p:txBody>
      </p:sp>
    </p:spTree>
    <p:extLst>
      <p:ext uri="{BB962C8B-B14F-4D97-AF65-F5344CB8AC3E}">
        <p14:creationId xmlns:p14="http://schemas.microsoft.com/office/powerpoint/2010/main" val="426428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49688E9-8C85-CB40-A722-9F4B6B7EA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  <a:endParaRPr lang="ru-DE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3C032E2-4207-0542-AA0F-526183E7E7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  <a:endParaRPr lang="ru-DE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AC47E4D-2E49-8541-9EBE-005C1C42936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Garamond" panose="02020404030301010803" pitchFamily="18" charset="0"/>
              </a:defRPr>
            </a:lvl1pPr>
          </a:lstStyle>
          <a:p>
            <a:fld id="{F48C8548-D5AD-3344-B1AF-6CAC729C8252}" type="datetimeFigureOut">
              <a:rPr lang="ru-DE" smtClean="0"/>
              <a:pPr/>
              <a:t>26.09.25</a:t>
            </a:fld>
            <a:endParaRPr lang="ru-DE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BEDE10B-DFA9-E54D-8687-CB7803FD9C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Garamond" panose="02020404030301010803" pitchFamily="18" charset="0"/>
              </a:defRPr>
            </a:lvl1pPr>
          </a:lstStyle>
          <a:p>
            <a:endParaRPr lang="ru-DE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D56133F-590E-4E4E-8400-B25FFE5AC6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Garamond" panose="02020404030301010803" pitchFamily="18" charset="0"/>
              </a:defRPr>
            </a:lvl1pPr>
          </a:lstStyle>
          <a:p>
            <a:fld id="{8200D15B-F0A0-F649-BE4C-54D9FEEE0986}" type="slidenum">
              <a:rPr lang="ru-DE" smtClean="0"/>
              <a:pPr/>
              <a:t>‹#›</a:t>
            </a:fld>
            <a:endParaRPr lang="ru-DE" dirty="0"/>
          </a:p>
        </p:txBody>
      </p:sp>
    </p:spTree>
    <p:extLst>
      <p:ext uri="{BB962C8B-B14F-4D97-AF65-F5344CB8AC3E}">
        <p14:creationId xmlns:p14="http://schemas.microsoft.com/office/powerpoint/2010/main" val="20299064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Garamond" panose="02020404030301010803" pitchFamily="18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8.png"/><Relationship Id="rId7" Type="http://schemas.openxmlformats.org/officeDocument/2006/relationships/image" Target="../media/image13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jpe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retractionwatch.com/2022/12/05/a-paper-used-capital-ts-instead-of-error-bars-but-wait-theres-more/#:~:text=Mere%20days%20after%20tweets%20went,an%20update%20on%20this%20post.%5D" TargetMode="External"/><Relationship Id="rId2" Type="http://schemas.openxmlformats.org/officeDocument/2006/relationships/hyperlink" Target="https://onlinelibrary.wiley.com/doi/10.1155/2022/3802603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pmc.ncbi.nlm.nih.gov/articles/PMC2064100/pdf/jcb1770007.pdf" TargetMode="External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pmc.ncbi.nlm.nih.gov/articles/PMC2064100/pdf/jcb1770007.pdf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sychology.mcmaster.ca/bennett/psy710/readings/BennettDeadSalmon.pdf" TargetMode="External"/><Relationship Id="rId2" Type="http://schemas.openxmlformats.org/officeDocument/2006/relationships/hyperlink" Target="https://agency.blastim.ru/media/tpost/eaxenvc8j1-zombi-losos-fmrt-mnozhestvennie-testi-i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gif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7554/eLife.48175" TargetMode="Externa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lenary.github.io/StatsForDA/inference.html#inference" TargetMode="External"/><Relationship Id="rId4" Type="http://schemas.openxmlformats.org/officeDocument/2006/relationships/hyperlink" Target="@stats_for_science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boosty.to/pozdniakov_rstats" TargetMode="External"/><Relationship Id="rId2" Type="http://schemas.openxmlformats.org/officeDocument/2006/relationships/hyperlink" Target="https://github.com/Pozdniakov/blastim_webinar_2025_stat_mistakes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patreon.com/pozdniakov_rstats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BBE7D57-B756-3947-9C6E-06B35A9048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59496" y="2276872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ru-RU" dirty="0"/>
              <a:t>5 смертельных ошибок в статистике, из-за которых ваши статьи не примут в </a:t>
            </a:r>
            <a:r>
              <a:rPr lang="de-DE" dirty="0"/>
              <a:t>Q1-</a:t>
            </a:r>
            <a:r>
              <a:rPr lang="ru-RU" dirty="0"/>
              <a:t>журналы</a:t>
            </a:r>
            <a:endParaRPr lang="ru-DE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ACCCD72-AA6E-5142-AC43-072D876A17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59496" y="4756547"/>
            <a:ext cx="9144000" cy="1655762"/>
          </a:xfrm>
        </p:spPr>
        <p:txBody>
          <a:bodyPr anchor="ctr"/>
          <a:lstStyle/>
          <a:p>
            <a:pPr lvl="1" algn="r"/>
            <a:r>
              <a:rPr lang="ru-RU" dirty="0"/>
              <a:t>Иван Поздняков</a:t>
            </a:r>
          </a:p>
          <a:p>
            <a:pPr lvl="1" algn="r"/>
            <a:r>
              <a:rPr lang="en-US" i="1" dirty="0" err="1"/>
              <a:t>Blastim</a:t>
            </a:r>
            <a:r>
              <a:rPr lang="en-US" i="1" dirty="0"/>
              <a:t>, 2025</a:t>
            </a:r>
            <a:endParaRPr lang="ru-DE" i="1" dirty="0"/>
          </a:p>
        </p:txBody>
      </p:sp>
    </p:spTree>
    <p:extLst>
      <p:ext uri="{BB962C8B-B14F-4D97-AF65-F5344CB8AC3E}">
        <p14:creationId xmlns:p14="http://schemas.microsoft.com/office/powerpoint/2010/main" val="962804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E929C10-2826-2E4D-A616-19C4FCB2F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#1 </a:t>
            </a:r>
            <a:r>
              <a:rPr lang="ru-DE" dirty="0"/>
              <a:t>Неправильная интерпретация </a:t>
            </a:r>
            <a:r>
              <a:rPr lang="en-US" dirty="0"/>
              <a:t>p-value</a:t>
            </a:r>
            <a:endParaRPr lang="ru-DE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E606FAC-2C9C-C942-8458-023A1B3F04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b="1" dirty="0"/>
              <a:t>Статистические тесты не дают 100% гарантии!</a:t>
            </a:r>
          </a:p>
          <a:p>
            <a:r>
              <a:rPr lang="en-US" dirty="0"/>
              <a:t>p-value – </a:t>
            </a:r>
            <a:r>
              <a:rPr lang="ru-DE" dirty="0"/>
              <a:t>не вероятность верности </a:t>
            </a:r>
            <a:r>
              <a:rPr lang="en-US" b="1" dirty="0"/>
              <a:t>H0</a:t>
            </a:r>
            <a:r>
              <a:rPr lang="en-US" dirty="0"/>
              <a:t>!</a:t>
            </a:r>
            <a:endParaRPr lang="ru-DE" dirty="0"/>
          </a:p>
          <a:p>
            <a:r>
              <a:rPr lang="ru-DE" dirty="0"/>
              <a:t>Излишняя интерпретация </a:t>
            </a:r>
            <a:r>
              <a:rPr lang="en-US" i="1" dirty="0"/>
              <a:t>p &gt; .05</a:t>
            </a:r>
          </a:p>
          <a:p>
            <a:r>
              <a:rPr lang="en-US" dirty="0"/>
              <a:t>p-value – </a:t>
            </a:r>
            <a:r>
              <a:rPr lang="ru-RU" dirty="0"/>
              <a:t>не показатель </a:t>
            </a:r>
            <a:r>
              <a:rPr lang="ru-RU" i="1" dirty="0"/>
              <a:t>размера</a:t>
            </a:r>
            <a:r>
              <a:rPr lang="ru-RU" dirty="0"/>
              <a:t> эффекта!</a:t>
            </a:r>
            <a:endParaRPr lang="ru-DE" dirty="0"/>
          </a:p>
        </p:txBody>
      </p:sp>
      <p:pic>
        <p:nvPicPr>
          <p:cNvPr id="1026" name="Picture 2" descr="P-Value &amp; Hypothesis Testing: Examples - Analytics Yogi">
            <a:extLst>
              <a:ext uri="{FF2B5EF4-FFF2-40B4-BE49-F238E27FC236}">
                <a16:creationId xmlns:a16="http://schemas.microsoft.com/office/drawing/2014/main" id="{E4E91A15-F3B9-7348-9A1B-BC72647ED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5640" y="3956202"/>
            <a:ext cx="5960267" cy="2901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terminology - Is there a way to remember the definitions of Type I and Type  II Errors? - Cross Validated">
            <a:extLst>
              <a:ext uri="{FF2B5EF4-FFF2-40B4-BE49-F238E27FC236}">
                <a16:creationId xmlns:a16="http://schemas.microsoft.com/office/drawing/2014/main" id="{941389BD-401E-BB4F-BAC8-256ED281FF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8283" y="2564904"/>
            <a:ext cx="3763717" cy="2808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40119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E929C10-2826-2E4D-A616-19C4FCB2F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#1 </a:t>
            </a:r>
            <a:r>
              <a:rPr lang="ru-DE" dirty="0"/>
              <a:t>Неправильная интерпретация </a:t>
            </a:r>
            <a:r>
              <a:rPr lang="en-US" dirty="0"/>
              <a:t>p-value</a:t>
            </a:r>
            <a:endParaRPr lang="ru-DE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E606FAC-2C9C-C942-8458-023A1B3F04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Статистические тесты не дают 100% гарантии!</a:t>
            </a:r>
          </a:p>
          <a:p>
            <a:r>
              <a:rPr lang="en-US" b="1" dirty="0"/>
              <a:t>p-value – </a:t>
            </a:r>
            <a:r>
              <a:rPr lang="ru-DE" b="1" dirty="0"/>
              <a:t>не вероятность верности </a:t>
            </a:r>
            <a:r>
              <a:rPr lang="en-US" b="1" dirty="0"/>
              <a:t>H0!</a:t>
            </a:r>
            <a:endParaRPr lang="ru-DE" b="1" dirty="0"/>
          </a:p>
          <a:p>
            <a:r>
              <a:rPr lang="ru-DE" dirty="0"/>
              <a:t>Излишняя интерпретация </a:t>
            </a:r>
            <a:r>
              <a:rPr lang="en-US" i="1" dirty="0"/>
              <a:t>p &gt; .05</a:t>
            </a:r>
          </a:p>
          <a:p>
            <a:r>
              <a:rPr lang="en-US" dirty="0"/>
              <a:t>p-value – </a:t>
            </a:r>
            <a:r>
              <a:rPr lang="ru-RU" dirty="0"/>
              <a:t>не показатель </a:t>
            </a:r>
            <a:r>
              <a:rPr lang="ru-RU" i="1" dirty="0"/>
              <a:t>размера</a:t>
            </a:r>
            <a:r>
              <a:rPr lang="ru-RU" dirty="0"/>
              <a:t> эффекта!</a:t>
            </a:r>
            <a:endParaRPr lang="ru-DE" dirty="0"/>
          </a:p>
        </p:txBody>
      </p:sp>
      <p:pic>
        <p:nvPicPr>
          <p:cNvPr id="4" name="Picture 2" descr="P-Value &amp; Hypothesis Testing: Examples - Analytics Yogi">
            <a:extLst>
              <a:ext uri="{FF2B5EF4-FFF2-40B4-BE49-F238E27FC236}">
                <a16:creationId xmlns:a16="http://schemas.microsoft.com/office/drawing/2014/main" id="{4FCDD4EF-A00C-AF45-BC2D-0E8B8E8D55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5640" y="3956202"/>
            <a:ext cx="5960267" cy="2901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41411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E929C10-2826-2E4D-A616-19C4FCB2F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#1 </a:t>
            </a:r>
            <a:r>
              <a:rPr lang="ru-DE" dirty="0"/>
              <a:t>Неправильная интерпретация </a:t>
            </a:r>
            <a:r>
              <a:rPr lang="en-US" dirty="0"/>
              <a:t>p-value</a:t>
            </a:r>
            <a:endParaRPr lang="ru-DE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E606FAC-2C9C-C942-8458-023A1B3F04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Статистические тесты не дают 100% гарантии!</a:t>
            </a:r>
          </a:p>
          <a:p>
            <a:r>
              <a:rPr lang="en-US" dirty="0"/>
              <a:t>p-value – </a:t>
            </a:r>
            <a:r>
              <a:rPr lang="ru-DE" dirty="0"/>
              <a:t>не вероятность верности </a:t>
            </a:r>
            <a:r>
              <a:rPr lang="en-US" b="1" dirty="0"/>
              <a:t>H0</a:t>
            </a:r>
            <a:r>
              <a:rPr lang="en-US" dirty="0"/>
              <a:t>!</a:t>
            </a:r>
            <a:endParaRPr lang="ru-DE" dirty="0"/>
          </a:p>
          <a:p>
            <a:r>
              <a:rPr lang="ru-DE" b="1" dirty="0"/>
              <a:t>Излишняя интерпретация </a:t>
            </a:r>
            <a:r>
              <a:rPr lang="en-US" b="1" i="1" dirty="0"/>
              <a:t>p &gt; .05</a:t>
            </a:r>
          </a:p>
          <a:p>
            <a:r>
              <a:rPr lang="en-US" dirty="0"/>
              <a:t>p-value – </a:t>
            </a:r>
            <a:r>
              <a:rPr lang="ru-RU" dirty="0"/>
              <a:t>не показатель </a:t>
            </a:r>
            <a:r>
              <a:rPr lang="ru-RU" i="1" dirty="0"/>
              <a:t>размера</a:t>
            </a:r>
            <a:r>
              <a:rPr lang="ru-RU" dirty="0"/>
              <a:t> эффекта!</a:t>
            </a:r>
            <a:endParaRPr lang="ru-DE" dirty="0"/>
          </a:p>
        </p:txBody>
      </p:sp>
      <p:pic>
        <p:nvPicPr>
          <p:cNvPr id="4" name="Picture 2" descr="P-Value &amp; Hypothesis Testing: Examples - Analytics Yogi">
            <a:extLst>
              <a:ext uri="{FF2B5EF4-FFF2-40B4-BE49-F238E27FC236}">
                <a16:creationId xmlns:a16="http://schemas.microsoft.com/office/drawing/2014/main" id="{8EF7D895-AB6C-E541-ADA5-3CD0B9F915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5640" y="3956202"/>
            <a:ext cx="5960267" cy="2901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67999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E929C10-2826-2E4D-A616-19C4FCB2F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#1 </a:t>
            </a:r>
            <a:r>
              <a:rPr lang="ru-DE" dirty="0"/>
              <a:t>Неправильная интерпретация </a:t>
            </a:r>
            <a:r>
              <a:rPr lang="en-US" dirty="0"/>
              <a:t>p-value</a:t>
            </a:r>
            <a:endParaRPr lang="ru-DE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E606FAC-2C9C-C942-8458-023A1B3F04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Статистические тесты не дают 100% гарантии!</a:t>
            </a:r>
          </a:p>
          <a:p>
            <a:r>
              <a:rPr lang="en-US" dirty="0"/>
              <a:t>p-value – </a:t>
            </a:r>
            <a:r>
              <a:rPr lang="ru-DE" dirty="0"/>
              <a:t>не вероятность верности </a:t>
            </a:r>
            <a:r>
              <a:rPr lang="en-US" b="1" dirty="0"/>
              <a:t>H0</a:t>
            </a:r>
            <a:r>
              <a:rPr lang="en-US" dirty="0"/>
              <a:t>!</a:t>
            </a:r>
            <a:endParaRPr lang="ru-DE" dirty="0"/>
          </a:p>
          <a:p>
            <a:r>
              <a:rPr lang="ru-DE" dirty="0"/>
              <a:t>Излишняя интерпретация </a:t>
            </a:r>
            <a:r>
              <a:rPr lang="en-US" i="1" dirty="0"/>
              <a:t>p &gt; .05</a:t>
            </a:r>
          </a:p>
          <a:p>
            <a:r>
              <a:rPr lang="en-US" b="1" dirty="0"/>
              <a:t>p-value – </a:t>
            </a:r>
            <a:r>
              <a:rPr lang="ru-RU" b="1" dirty="0"/>
              <a:t>не показатель </a:t>
            </a:r>
            <a:r>
              <a:rPr lang="ru-RU" b="1" i="1" dirty="0"/>
              <a:t>размера</a:t>
            </a:r>
            <a:r>
              <a:rPr lang="ru-RU" b="1" dirty="0"/>
              <a:t> эффекта!</a:t>
            </a:r>
            <a:endParaRPr lang="ru-DE" b="1" dirty="0"/>
          </a:p>
        </p:txBody>
      </p:sp>
      <p:pic>
        <p:nvPicPr>
          <p:cNvPr id="4" name="Picture 2" descr="P-Value &amp; Hypothesis Testing: Examples - Analytics Yogi">
            <a:extLst>
              <a:ext uri="{FF2B5EF4-FFF2-40B4-BE49-F238E27FC236}">
                <a16:creationId xmlns:a16="http://schemas.microsoft.com/office/drawing/2014/main" id="{F2F7CF55-1AC9-E147-8E44-4B7CE63080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5640" y="3956202"/>
            <a:ext cx="5960267" cy="2901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14262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2" name="Picture 6" descr="Budget Busters — The Impact of Inflation on Everyday Life - My Money Matters">
            <a:extLst>
              <a:ext uri="{FF2B5EF4-FFF2-40B4-BE49-F238E27FC236}">
                <a16:creationId xmlns:a16="http://schemas.microsoft.com/office/drawing/2014/main" id="{8F4E8C99-32D8-7A4D-B833-FCEF4EE20C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79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D1C7BF24-6065-F240-B048-45916DB3A8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gradFill flip="none" rotWithShape="1">
            <a:gsLst>
              <a:gs pos="0">
                <a:srgbClr val="F5E6FF"/>
              </a:gs>
              <a:gs pos="50000">
                <a:srgbClr val="FCF5FE"/>
              </a:gs>
              <a:gs pos="100000">
                <a:srgbClr val="FCF5FE">
                  <a:shade val="100000"/>
                  <a:satMod val="115000"/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>
            <a:normAutofit fontScale="90000"/>
          </a:bodyPr>
          <a:lstStyle/>
          <a:p>
            <a:r>
              <a:rPr lang="en-US" i="1" dirty="0">
                <a:latin typeface="Bookman Old Style" panose="02050604050505020204" pitchFamily="18" charset="0"/>
              </a:rPr>
              <a:t>#2 </a:t>
            </a:r>
            <a:r>
              <a:rPr lang="ru-RU" i="1" dirty="0">
                <a:latin typeface="Bookman Old Style" panose="02050604050505020204" pitchFamily="18" charset="0"/>
              </a:rPr>
              <a:t>Инфляция единиц анализа</a:t>
            </a:r>
            <a:r>
              <a:rPr lang="en-US" i="1" dirty="0">
                <a:latin typeface="Bookman Old Style" panose="02050604050505020204" pitchFamily="18" charset="0"/>
              </a:rPr>
              <a:t> (</a:t>
            </a:r>
            <a:r>
              <a:rPr lang="ru-RU" i="1" dirty="0">
                <a:latin typeface="Bookman Old Style" panose="02050604050505020204" pitchFamily="18" charset="0"/>
              </a:rPr>
              <a:t>нарушение независимости)</a:t>
            </a:r>
            <a:endParaRPr lang="ru-DE" i="1" dirty="0">
              <a:latin typeface="Bookman Old Style" panose="02050604050505020204" pitchFamily="18" charset="0"/>
            </a:endParaRPr>
          </a:p>
        </p:txBody>
      </p:sp>
      <p:sp>
        <p:nvSpPr>
          <p:cNvPr id="5" name="Подзаголовок 4">
            <a:extLst>
              <a:ext uri="{FF2B5EF4-FFF2-40B4-BE49-F238E27FC236}">
                <a16:creationId xmlns:a16="http://schemas.microsoft.com/office/drawing/2014/main" id="{4300FDD5-A746-634C-8B6B-7A1825A7EC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475034"/>
          </a:xfrm>
          <a:gradFill flip="none" rotWithShape="1">
            <a:gsLst>
              <a:gs pos="0">
                <a:srgbClr val="F5E6FF"/>
              </a:gs>
              <a:gs pos="50000">
                <a:srgbClr val="FCF5FE"/>
              </a:gs>
              <a:gs pos="100000">
                <a:srgbClr val="FCF5FE">
                  <a:shade val="100000"/>
                  <a:satMod val="115000"/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/>
          <a:lstStyle/>
          <a:p>
            <a:r>
              <a:rPr lang="en-US" i="1" dirty="0">
                <a:latin typeface="Bookman Old Style" panose="02050604050505020204" pitchFamily="18" charset="0"/>
              </a:rPr>
              <a:t>Inflating the units of analysis</a:t>
            </a:r>
            <a:endParaRPr lang="ru-DE" i="1" dirty="0">
              <a:latin typeface="Bookman Old Style" panose="02050604050505020204" pitchFamily="18" charset="0"/>
            </a:endParaRPr>
          </a:p>
        </p:txBody>
      </p:sp>
      <p:pic>
        <p:nvPicPr>
          <p:cNvPr id="4098" name="Picture 2" descr="What is inflation, and how does the Fed measure rising prices? | Invesco US">
            <a:extLst>
              <a:ext uri="{FF2B5EF4-FFF2-40B4-BE49-F238E27FC236}">
                <a16:creationId xmlns:a16="http://schemas.microsoft.com/office/drawing/2014/main" id="{15F6B81B-41AF-634E-9D88-879A6FBDAD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724400"/>
            <a:ext cx="3810000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What Is Inflation? - Ramsey">
            <a:extLst>
              <a:ext uri="{FF2B5EF4-FFF2-40B4-BE49-F238E27FC236}">
                <a16:creationId xmlns:a16="http://schemas.microsoft.com/office/drawing/2014/main" id="{2CC6FFF8-9673-2740-948B-693696F22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3769" y="4800614"/>
            <a:ext cx="3937000" cy="207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41238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Смайлик-эмодзи 👩 'Женщина' ВК (ВКонтакте), Телеграм, Ватсап: код смайла,  значение и расшифровка">
            <a:extLst>
              <a:ext uri="{FF2B5EF4-FFF2-40B4-BE49-F238E27FC236}">
                <a16:creationId xmlns:a16="http://schemas.microsoft.com/office/drawing/2014/main" id="{B19E305C-295C-0044-8788-2BE00DCD57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1769" y="2457889"/>
            <a:ext cx="2032000" cy="20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Смайлик-эмодзи 👨 'Мужчина' ВК (ВКонтакте), Телеграм, Ватсап: код смайла,  значение и расшифровка">
            <a:extLst>
              <a:ext uri="{FF2B5EF4-FFF2-40B4-BE49-F238E27FC236}">
                <a16:creationId xmlns:a16="http://schemas.microsoft.com/office/drawing/2014/main" id="{72DB95D2-17CD-534A-AFCB-C1C5057790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6736" y="2431288"/>
            <a:ext cx="2032000" cy="20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Пнг Усы 10 фото">
            <a:extLst>
              <a:ext uri="{FF2B5EF4-FFF2-40B4-BE49-F238E27FC236}">
                <a16:creationId xmlns:a16="http://schemas.microsoft.com/office/drawing/2014/main" id="{B8726251-BE28-224D-AD1B-879B7E6E68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4669" y="3631174"/>
            <a:ext cx="1054036" cy="715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Пнг Усы 10 фото">
            <a:extLst>
              <a:ext uri="{FF2B5EF4-FFF2-40B4-BE49-F238E27FC236}">
                <a16:creationId xmlns:a16="http://schemas.microsoft.com/office/drawing/2014/main" id="{14876B3F-DF08-2C46-83A8-F1120680BB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5723" y="3617320"/>
            <a:ext cx="1054036" cy="715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Заголовок 3">
            <a:extLst>
              <a:ext uri="{FF2B5EF4-FFF2-40B4-BE49-F238E27FC236}">
                <a16:creationId xmlns:a16="http://schemas.microsoft.com/office/drawing/2014/main" id="{0AAD72E8-316C-1845-952A-3FB9F403E917}"/>
              </a:ext>
            </a:extLst>
          </p:cNvPr>
          <p:cNvSpPr txBox="1">
            <a:spLocks/>
          </p:cNvSpPr>
          <p:nvPr/>
        </p:nvSpPr>
        <p:spPr>
          <a:xfrm>
            <a:off x="4439816" y="3212976"/>
            <a:ext cx="2520280" cy="57606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Garamond" panose="02020404030301010803" pitchFamily="18" charset="0"/>
                <a:ea typeface="+mj-ea"/>
                <a:cs typeface="+mj-cs"/>
              </a:defRPr>
            </a:lvl1pPr>
          </a:lstStyle>
          <a:p>
            <a:r>
              <a:rPr lang="en-US" dirty="0">
                <a:latin typeface="Decorum CY" panose="02000003020000020003" pitchFamily="2" charset="0"/>
              </a:rPr>
              <a:t>#3 </a:t>
            </a:r>
            <a:r>
              <a:rPr lang="ru-RU" dirty="0">
                <a:latin typeface="Decorum CY" panose="02000003020000020003" pitchFamily="2" charset="0"/>
              </a:rPr>
              <a:t>Усы</a:t>
            </a:r>
            <a:endParaRPr lang="ru-DE" dirty="0">
              <a:latin typeface="Decorum CY" panose="020000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21999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D685659-DF85-8A40-9B1C-3F15174DDD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5782" y="3206173"/>
            <a:ext cx="8834360" cy="3651827"/>
          </a:xfrm>
          <a:prstGeom prst="rect">
            <a:avLst/>
          </a:prstGeom>
        </p:spPr>
      </p:pic>
      <p:pic>
        <p:nvPicPr>
          <p:cNvPr id="1026" name="Picture 2" descr="Смайлик-эмодзи 👩 'Женщина' ВК (ВКонтакте), Телеграм, Ватсап: код смайла,  значение и расшифровка">
            <a:extLst>
              <a:ext uri="{FF2B5EF4-FFF2-40B4-BE49-F238E27FC236}">
                <a16:creationId xmlns:a16="http://schemas.microsoft.com/office/drawing/2014/main" id="{B19E305C-295C-0044-8788-2BE00DCD57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1769" y="2457889"/>
            <a:ext cx="2032000" cy="20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Смайлик-эмодзи 👨 'Мужчина' ВК (ВКонтакте), Телеграм, Ватсап: код смайла,  значение и расшифровка">
            <a:extLst>
              <a:ext uri="{FF2B5EF4-FFF2-40B4-BE49-F238E27FC236}">
                <a16:creationId xmlns:a16="http://schemas.microsoft.com/office/drawing/2014/main" id="{72DB95D2-17CD-534A-AFCB-C1C5057790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6736" y="2431288"/>
            <a:ext cx="2032000" cy="20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Пнг Усы 10 фото">
            <a:extLst>
              <a:ext uri="{FF2B5EF4-FFF2-40B4-BE49-F238E27FC236}">
                <a16:creationId xmlns:a16="http://schemas.microsoft.com/office/drawing/2014/main" id="{B8726251-BE28-224D-AD1B-879B7E6E68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4669" y="3631174"/>
            <a:ext cx="1054036" cy="715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Пнг Усы 10 фото">
            <a:extLst>
              <a:ext uri="{FF2B5EF4-FFF2-40B4-BE49-F238E27FC236}">
                <a16:creationId xmlns:a16="http://schemas.microsoft.com/office/drawing/2014/main" id="{14876B3F-DF08-2C46-83A8-F1120680BB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5723" y="3617320"/>
            <a:ext cx="1054036" cy="715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Пнг Усы 10 фото">
            <a:extLst>
              <a:ext uri="{FF2B5EF4-FFF2-40B4-BE49-F238E27FC236}">
                <a16:creationId xmlns:a16="http://schemas.microsoft.com/office/drawing/2014/main" id="{6363A533-B928-E345-B892-0A25AA2ADF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9365" y="3631959"/>
            <a:ext cx="1672487" cy="1134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Barber Pole Vector Immagini - Sfoglia 19,499 foto, vettoriali e video Stock  | Adobe Stock">
            <a:extLst>
              <a:ext uri="{FF2B5EF4-FFF2-40B4-BE49-F238E27FC236}">
                <a16:creationId xmlns:a16="http://schemas.microsoft.com/office/drawing/2014/main" id="{73A9E7D2-8D4D-B149-9ABC-5A72707C45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60648"/>
            <a:ext cx="2604655" cy="2604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Винтаж Барбершоп Полюс С Парикмахерская Знак Логотип Парикмахерского Салона  Векторная Иллюстрация — стоковая векторная графика и другие изображения на  тему Антиквариат - iStock">
            <a:extLst>
              <a:ext uri="{FF2B5EF4-FFF2-40B4-BE49-F238E27FC236}">
                <a16:creationId xmlns:a16="http://schemas.microsoft.com/office/drawing/2014/main" id="{4DB89D33-F0C1-6440-B385-06F5F7F288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6519" y="0"/>
            <a:ext cx="2735481" cy="2190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👋🏻А вы знали? ЧТО ОБОЗНАЧАЕТ СИМВОЛ БАРБЕРШОПА Цилиндрический фонарь с  красно-белыми полосками (именно так выглядит исторический символ цирюлен,  оказывавших хирургические услуги) символизирует чистый и окровавленный  бинт, развешенный на просушку. Его ...">
            <a:extLst>
              <a:ext uri="{FF2B5EF4-FFF2-40B4-BE49-F238E27FC236}">
                <a16:creationId xmlns:a16="http://schemas.microsoft.com/office/drawing/2014/main" id="{6EB94E91-5A67-C048-9FDD-D3928AE767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000500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Заголовок 3">
            <a:extLst>
              <a:ext uri="{FF2B5EF4-FFF2-40B4-BE49-F238E27FC236}">
                <a16:creationId xmlns:a16="http://schemas.microsoft.com/office/drawing/2014/main" id="{39ACD24B-8C9C-0C40-8048-487C2E4474C6}"/>
              </a:ext>
            </a:extLst>
          </p:cNvPr>
          <p:cNvSpPr txBox="1">
            <a:spLocks/>
          </p:cNvSpPr>
          <p:nvPr/>
        </p:nvSpPr>
        <p:spPr>
          <a:xfrm>
            <a:off x="4439816" y="3212976"/>
            <a:ext cx="2520280" cy="57606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Garamond" panose="02020404030301010803" pitchFamily="18" charset="0"/>
                <a:ea typeface="+mj-ea"/>
                <a:cs typeface="+mj-cs"/>
              </a:defRPr>
            </a:lvl1pPr>
          </a:lstStyle>
          <a:p>
            <a:r>
              <a:rPr lang="en-US" dirty="0">
                <a:latin typeface="Decorum CY" panose="02000003020000020003" pitchFamily="2" charset="0"/>
              </a:rPr>
              <a:t>#3 </a:t>
            </a:r>
            <a:r>
              <a:rPr lang="ru-RU" dirty="0">
                <a:latin typeface="Decorum CY" panose="02000003020000020003" pitchFamily="2" charset="0"/>
              </a:rPr>
              <a:t>Усы</a:t>
            </a:r>
            <a:endParaRPr lang="ru-DE" dirty="0">
              <a:latin typeface="Decorum CY" panose="020000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66427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B948784-A957-324D-8FAA-70C581CF4D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7030" y="260648"/>
            <a:ext cx="10144970" cy="6858000"/>
          </a:xfrm>
          <a:prstGeom prst="rect">
            <a:avLst/>
          </a:prstGeom>
        </p:spPr>
      </p:pic>
      <p:pic>
        <p:nvPicPr>
          <p:cNvPr id="8" name="Picture 6" descr="Пнг Усы 10 фото">
            <a:extLst>
              <a:ext uri="{FF2B5EF4-FFF2-40B4-BE49-F238E27FC236}">
                <a16:creationId xmlns:a16="http://schemas.microsoft.com/office/drawing/2014/main" id="{EBFA7223-8307-6843-B53C-B147335164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3996778" y="998810"/>
            <a:ext cx="1054036" cy="715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Пнг Усы 10 фото">
            <a:extLst>
              <a:ext uri="{FF2B5EF4-FFF2-40B4-BE49-F238E27FC236}">
                <a16:creationId xmlns:a16="http://schemas.microsoft.com/office/drawing/2014/main" id="{4F0B54FD-1F3C-B048-BC36-5744B121EC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562341" y="4697973"/>
            <a:ext cx="1054036" cy="715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Пнг Усы 10 фото">
            <a:extLst>
              <a:ext uri="{FF2B5EF4-FFF2-40B4-BE49-F238E27FC236}">
                <a16:creationId xmlns:a16="http://schemas.microsoft.com/office/drawing/2014/main" id="{13DDFC65-5A78-1049-BC5E-E56773CEDE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7072487" y="1068083"/>
            <a:ext cx="1054036" cy="715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Пнг Усы 10 фото">
            <a:extLst>
              <a:ext uri="{FF2B5EF4-FFF2-40B4-BE49-F238E27FC236}">
                <a16:creationId xmlns:a16="http://schemas.microsoft.com/office/drawing/2014/main" id="{3118E592-69CD-3447-9FBE-F9FCCC3D83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8582632" y="1428301"/>
            <a:ext cx="1054036" cy="715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Пнг Усы 10 фото">
            <a:extLst>
              <a:ext uri="{FF2B5EF4-FFF2-40B4-BE49-F238E27FC236}">
                <a16:creationId xmlns:a16="http://schemas.microsoft.com/office/drawing/2014/main" id="{0B94A756-974B-E44E-9026-8B6551FD8D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0217469" y="1788519"/>
            <a:ext cx="1054036" cy="715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Заголовок 3">
            <a:extLst>
              <a:ext uri="{FF2B5EF4-FFF2-40B4-BE49-F238E27FC236}">
                <a16:creationId xmlns:a16="http://schemas.microsoft.com/office/drawing/2014/main" id="{D1520E52-0D86-5A48-8119-2BC0BEE614FE}"/>
              </a:ext>
            </a:extLst>
          </p:cNvPr>
          <p:cNvSpPr txBox="1">
            <a:spLocks/>
          </p:cNvSpPr>
          <p:nvPr/>
        </p:nvSpPr>
        <p:spPr>
          <a:xfrm>
            <a:off x="263352" y="692696"/>
            <a:ext cx="2520280" cy="57606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Garamond" panose="02020404030301010803" pitchFamily="18" charset="0"/>
                <a:ea typeface="+mj-ea"/>
                <a:cs typeface="+mj-cs"/>
              </a:defRPr>
            </a:lvl1pPr>
          </a:lstStyle>
          <a:p>
            <a:r>
              <a:rPr lang="en-US" dirty="0">
                <a:latin typeface="Decorum CY" panose="02000003020000020003" pitchFamily="2" charset="0"/>
              </a:rPr>
              <a:t>#3 </a:t>
            </a:r>
            <a:r>
              <a:rPr lang="ru-RU" dirty="0">
                <a:latin typeface="Decorum CY" panose="02000003020000020003" pitchFamily="2" charset="0"/>
              </a:rPr>
              <a:t>Усы</a:t>
            </a:r>
            <a:endParaRPr lang="ru-DE" dirty="0">
              <a:latin typeface="Decorum CY" panose="020000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54431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49388B5B-DE7C-634D-A0C6-23297E2877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8949" y="2708920"/>
            <a:ext cx="2272146" cy="4351338"/>
          </a:xfrm>
        </p:spPr>
        <p:txBody>
          <a:bodyPr/>
          <a:lstStyle/>
          <a:p>
            <a:r>
              <a:rPr lang="ru-DE" dirty="0">
                <a:hlinkClick r:id="rId2"/>
              </a:rPr>
              <a:t>Оригинал статьи</a:t>
            </a:r>
            <a:endParaRPr lang="ru-DE" dirty="0"/>
          </a:p>
          <a:p>
            <a:r>
              <a:rPr lang="en-US" dirty="0">
                <a:hlinkClick r:id="rId3"/>
              </a:rPr>
              <a:t>Retraction Watch</a:t>
            </a:r>
            <a:endParaRPr lang="ru-DE" dirty="0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83A9A88E-C668-4A47-8183-C0B8D2057E2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ru-DE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B948784-A957-324D-8FAA-70C581CF4D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030" y="0"/>
            <a:ext cx="10144970" cy="6858000"/>
          </a:xfrm>
          <a:prstGeom prst="rect">
            <a:avLst/>
          </a:prstGeom>
        </p:spPr>
      </p:pic>
      <p:sp>
        <p:nvSpPr>
          <p:cNvPr id="7" name="Заголовок 3">
            <a:extLst>
              <a:ext uri="{FF2B5EF4-FFF2-40B4-BE49-F238E27FC236}">
                <a16:creationId xmlns:a16="http://schemas.microsoft.com/office/drawing/2014/main" id="{B801C63E-617D-EE42-88BF-A2B6A4836CDE}"/>
              </a:ext>
            </a:extLst>
          </p:cNvPr>
          <p:cNvSpPr txBox="1">
            <a:spLocks/>
          </p:cNvSpPr>
          <p:nvPr/>
        </p:nvSpPr>
        <p:spPr>
          <a:xfrm>
            <a:off x="263352" y="692696"/>
            <a:ext cx="2520280" cy="57606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Garamond" panose="02020404030301010803" pitchFamily="18" charset="0"/>
                <a:ea typeface="+mj-ea"/>
                <a:cs typeface="+mj-cs"/>
              </a:defRPr>
            </a:lvl1pPr>
          </a:lstStyle>
          <a:p>
            <a:r>
              <a:rPr lang="en-US" dirty="0">
                <a:latin typeface="Decorum CY" panose="02000003020000020003" pitchFamily="2" charset="0"/>
              </a:rPr>
              <a:t>#3 </a:t>
            </a:r>
            <a:r>
              <a:rPr lang="ru-RU" dirty="0">
                <a:latin typeface="Decorum CY" panose="02000003020000020003" pitchFamily="2" charset="0"/>
              </a:rPr>
              <a:t>Усы</a:t>
            </a:r>
            <a:endParaRPr lang="ru-DE" dirty="0">
              <a:latin typeface="Decorum CY" panose="020000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42647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06D511DE-7166-2041-A6C7-179CFFD0DB3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Standard Deviation [SD] = </a:t>
            </a:r>
            <a:r>
              <a:rPr lang="ru-RU" dirty="0"/>
              <a:t>стандартное отклонение</a:t>
            </a:r>
          </a:p>
          <a:p>
            <a:r>
              <a:rPr lang="en-US" dirty="0"/>
              <a:t>Standard Error (of the mean) [SE/</a:t>
            </a:r>
            <a:r>
              <a:rPr lang="en-US" dirty="0" err="1"/>
              <a:t>s.e.m.</a:t>
            </a:r>
            <a:r>
              <a:rPr lang="en-US" dirty="0"/>
              <a:t>] = </a:t>
            </a:r>
            <a:r>
              <a:rPr lang="ru-RU" dirty="0"/>
              <a:t>стандартная ошибка (среднего)</a:t>
            </a:r>
          </a:p>
          <a:p>
            <a:r>
              <a:rPr lang="ru-RU" dirty="0"/>
              <a:t>95%</a:t>
            </a:r>
            <a:r>
              <a:rPr lang="en-US" dirty="0"/>
              <a:t> Confidence Interval [CI95] = </a:t>
            </a:r>
            <a:r>
              <a:rPr lang="ru-RU" dirty="0"/>
              <a:t>95% доверительный интервал</a:t>
            </a:r>
          </a:p>
          <a:p>
            <a:r>
              <a:rPr lang="ru-RU" dirty="0"/>
              <a:t>Реже:</a:t>
            </a:r>
          </a:p>
          <a:p>
            <a:pPr lvl="1"/>
            <a:r>
              <a:rPr lang="en-US" dirty="0"/>
              <a:t>Range (</a:t>
            </a:r>
            <a:r>
              <a:rPr lang="ru-RU" dirty="0"/>
              <a:t>Размах)</a:t>
            </a:r>
          </a:p>
          <a:p>
            <a:r>
              <a:rPr lang="ru-DE" dirty="0"/>
              <a:t>Специальные усы у специальных графиков (например, ящик с усами)</a:t>
            </a:r>
          </a:p>
        </p:txBody>
      </p:sp>
      <p:pic>
        <p:nvPicPr>
          <p:cNvPr id="6146" name="Picture 2" descr="Inferential error bars. Means with SE and 95% CI error bars for three... |  Download Scientific Diagram">
            <a:extLst>
              <a:ext uri="{FF2B5EF4-FFF2-40B4-BE49-F238E27FC236}">
                <a16:creationId xmlns:a16="http://schemas.microsoft.com/office/drawing/2014/main" id="{F8AFEEB5-7D4F-5043-B3F0-0601BF7627E2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6986" y="1825625"/>
            <a:ext cx="3412027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C1A2BAF-976C-4F41-9628-0A96BD0780D4}"/>
              </a:ext>
            </a:extLst>
          </p:cNvPr>
          <p:cNvSpPr txBox="1"/>
          <p:nvPr/>
        </p:nvSpPr>
        <p:spPr>
          <a:xfrm>
            <a:off x="7104112" y="908720"/>
            <a:ext cx="45861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latin typeface="Garamond" panose="02020404030301010803" pitchFamily="18" charset="0"/>
              </a:rPr>
              <a:t>Картинка из статьи </a:t>
            </a:r>
            <a:r>
              <a:rPr lang="en-US" dirty="0">
                <a:latin typeface="Garamond" panose="02020404030301010803" pitchFamily="18" charset="0"/>
                <a:hlinkClick r:id="rId3"/>
              </a:rPr>
              <a:t>Cumming et al., 2007</a:t>
            </a:r>
            <a:r>
              <a:rPr lang="en-US" dirty="0">
                <a:latin typeface="Garamond" panose="02020404030301010803" pitchFamily="18" charset="0"/>
              </a:rPr>
              <a:t>,</a:t>
            </a:r>
            <a:r>
              <a:rPr lang="ru-RU" dirty="0">
                <a:latin typeface="Garamond" panose="02020404030301010803" pitchFamily="18" charset="0"/>
              </a:rPr>
              <a:t> очень доступная статья, рекомендую!</a:t>
            </a:r>
            <a:endParaRPr lang="ru-DE" dirty="0">
              <a:latin typeface="Garamond" panose="02020404030301010803" pitchFamily="18" charset="0"/>
            </a:endParaRPr>
          </a:p>
        </p:txBody>
      </p:sp>
      <p:sp>
        <p:nvSpPr>
          <p:cNvPr id="9" name="Заголовок 3">
            <a:extLst>
              <a:ext uri="{FF2B5EF4-FFF2-40B4-BE49-F238E27FC236}">
                <a16:creationId xmlns:a16="http://schemas.microsoft.com/office/drawing/2014/main" id="{A0DE417F-B749-7C48-BAC0-2533B331BA5B}"/>
              </a:ext>
            </a:extLst>
          </p:cNvPr>
          <p:cNvSpPr txBox="1">
            <a:spLocks/>
          </p:cNvSpPr>
          <p:nvPr/>
        </p:nvSpPr>
        <p:spPr>
          <a:xfrm>
            <a:off x="263352" y="692696"/>
            <a:ext cx="2520280" cy="57606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Garamond" panose="02020404030301010803" pitchFamily="18" charset="0"/>
                <a:ea typeface="+mj-ea"/>
                <a:cs typeface="+mj-cs"/>
              </a:defRPr>
            </a:lvl1pPr>
          </a:lstStyle>
          <a:p>
            <a:r>
              <a:rPr lang="en-US" dirty="0">
                <a:latin typeface="Decorum CY" panose="02000003020000020003" pitchFamily="2" charset="0"/>
              </a:rPr>
              <a:t>#3 </a:t>
            </a:r>
            <a:r>
              <a:rPr lang="ru-RU" dirty="0">
                <a:latin typeface="Decorum CY" panose="02000003020000020003" pitchFamily="2" charset="0"/>
              </a:rPr>
              <a:t>Усы</a:t>
            </a:r>
            <a:endParaRPr lang="ru-DE" dirty="0">
              <a:latin typeface="Decorum CY" panose="02000003020000020003" pitchFamily="2" charset="0"/>
            </a:endParaRPr>
          </a:p>
        </p:txBody>
      </p:sp>
      <p:pic>
        <p:nvPicPr>
          <p:cNvPr id="9220" name="Picture 4" descr="Box and Whisker Plots - Learn about this chart and its tools">
            <a:extLst>
              <a:ext uri="{FF2B5EF4-FFF2-40B4-BE49-F238E27FC236}">
                <a16:creationId xmlns:a16="http://schemas.microsoft.com/office/drawing/2014/main" id="{B6257C34-9C1A-E04F-96BF-114382ABFE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5560" y="5660817"/>
            <a:ext cx="2677768" cy="1173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Прямая со стрелкой 3">
            <a:extLst>
              <a:ext uri="{FF2B5EF4-FFF2-40B4-BE49-F238E27FC236}">
                <a16:creationId xmlns:a16="http://schemas.microsoft.com/office/drawing/2014/main" id="{16D426E4-29CA-DE4F-AD0C-50111F586621}"/>
              </a:ext>
            </a:extLst>
          </p:cNvPr>
          <p:cNvCxnSpPr>
            <a:cxnSpLocks/>
            <a:endCxn id="9220" idx="0"/>
          </p:cNvCxnSpPr>
          <p:nvPr/>
        </p:nvCxnSpPr>
        <p:spPr>
          <a:xfrm flipH="1">
            <a:off x="3474444" y="5445224"/>
            <a:ext cx="1037380" cy="2155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9347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017EA7FC-AD91-3A42-9459-C5F51D90360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#1 </a:t>
            </a:r>
            <a:r>
              <a:rPr lang="ru-DE" dirty="0"/>
              <a:t>Неправильная интерпретация </a:t>
            </a:r>
            <a:r>
              <a:rPr lang="en-US" dirty="0"/>
              <a:t>p-value</a:t>
            </a:r>
            <a:endParaRPr lang="ru-DE" dirty="0"/>
          </a:p>
        </p:txBody>
      </p:sp>
      <p:sp>
        <p:nvSpPr>
          <p:cNvPr id="5" name="Подзаголовок 4">
            <a:extLst>
              <a:ext uri="{FF2B5EF4-FFF2-40B4-BE49-F238E27FC236}">
                <a16:creationId xmlns:a16="http://schemas.microsoft.com/office/drawing/2014/main" id="{B02FC7A2-2737-0E46-8BC1-694B0E593EA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DE" dirty="0"/>
          </a:p>
        </p:txBody>
      </p:sp>
    </p:spTree>
    <p:extLst>
      <p:ext uri="{BB962C8B-B14F-4D97-AF65-F5344CB8AC3E}">
        <p14:creationId xmlns:p14="http://schemas.microsoft.com/office/powerpoint/2010/main" val="29810316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C5EC25-CEF8-A341-BBD3-0AFD1DD95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DE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5A46415-51C9-C04A-8165-527453F9C81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ru-DE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0BFB1370-EF93-724F-842E-17E58ABF48F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ru-DE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FB7879D-3CC5-894C-ABE6-786C2BDE03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352" y="-1"/>
            <a:ext cx="11766700" cy="685800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DBBF782-9E99-ED40-8774-1D9FDE3E819C}"/>
              </a:ext>
            </a:extLst>
          </p:cNvPr>
          <p:cNvSpPr txBox="1"/>
          <p:nvPr/>
        </p:nvSpPr>
        <p:spPr>
          <a:xfrm>
            <a:off x="7032104" y="188640"/>
            <a:ext cx="45861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latin typeface="Garamond" panose="02020404030301010803" pitchFamily="18" charset="0"/>
              </a:rPr>
              <a:t>Таблица тоже из статьи </a:t>
            </a:r>
            <a:r>
              <a:rPr lang="en-US" dirty="0">
                <a:latin typeface="Garamond" panose="02020404030301010803" pitchFamily="18" charset="0"/>
                <a:hlinkClick r:id="rId3"/>
              </a:rPr>
              <a:t>Cumming et al., 2007</a:t>
            </a:r>
            <a:endParaRPr lang="ru-DE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94669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4D32257-8F04-BB4A-BB61-E136EC57F6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BEB3D3D-868F-3743-8209-A578E5C76FBB}"/>
              </a:ext>
            </a:extLst>
          </p:cNvPr>
          <p:cNvSpPr txBox="1"/>
          <p:nvPr/>
        </p:nvSpPr>
        <p:spPr>
          <a:xfrm>
            <a:off x="623392" y="908720"/>
            <a:ext cx="10945216" cy="532453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rgbClr val="FCF5FE"/>
                </a:solidFill>
                <a:effectLst>
                  <a:outerShdw blurRad="273130" dist="38100" dir="2700000" algn="tl" rotWithShape="0">
                    <a:prstClr val="black">
                      <a:alpha val="40000"/>
                    </a:prstClr>
                  </a:outerShdw>
                </a:effectLst>
                <a:latin typeface="Ultramono Wide Black" panose="02000A09000000000000" pitchFamily="49" charset="0"/>
                <a:cs typeface="Futura" panose="020B0602020204020303" pitchFamily="34" charset="-79"/>
              </a:rPr>
              <a:t>#4 </a:t>
            </a:r>
            <a:r>
              <a:rPr lang="ru-RU" sz="6000" b="1" dirty="0">
                <a:solidFill>
                  <a:srgbClr val="FCF5FE"/>
                </a:solidFill>
                <a:effectLst>
                  <a:outerShdw blurRad="273130" dist="38100" dir="2700000" algn="tl" rotWithShape="0">
                    <a:prstClr val="black">
                      <a:alpha val="40000"/>
                    </a:prstClr>
                  </a:outerShdw>
                </a:effectLst>
                <a:latin typeface="Ultramono Wide Black" panose="02000A09000000000000" pitchFamily="49" charset="0"/>
                <a:cs typeface="Futura" panose="020B0602020204020303" pitchFamily="34" charset="-79"/>
              </a:rPr>
              <a:t>Множественные Сравнения</a:t>
            </a:r>
            <a:endParaRPr lang="en-US" sz="6000" b="1" dirty="0">
              <a:solidFill>
                <a:srgbClr val="FCF5FE"/>
              </a:solidFill>
              <a:effectLst>
                <a:outerShdw blurRad="273130" dist="38100" dir="2700000" algn="tl" rotWithShape="0">
                  <a:prstClr val="black">
                    <a:alpha val="40000"/>
                  </a:prstClr>
                </a:outerShdw>
              </a:effectLst>
              <a:latin typeface="Ultramono Wide Black" panose="02000A09000000000000" pitchFamily="49" charset="0"/>
              <a:cs typeface="Futura" panose="020B0602020204020303" pitchFamily="34" charset="-79"/>
            </a:endParaRPr>
          </a:p>
          <a:p>
            <a:endParaRPr lang="ru-RU" sz="6000" b="1" dirty="0">
              <a:solidFill>
                <a:srgbClr val="FCF5FE"/>
              </a:solidFill>
              <a:effectLst>
                <a:outerShdw blurRad="273130" dist="38100" dir="2700000" algn="tl" rotWithShape="0">
                  <a:prstClr val="black">
                    <a:alpha val="40000"/>
                  </a:prstClr>
                </a:outerShdw>
              </a:effectLst>
              <a:latin typeface="Ultramono Wide Black" panose="02000A09000000000000" pitchFamily="49" charset="0"/>
              <a:cs typeface="Futura" panose="020B0602020204020303" pitchFamily="34" charset="-79"/>
            </a:endParaRPr>
          </a:p>
          <a:p>
            <a:r>
              <a:rPr lang="en-US" sz="5000" b="1" dirty="0">
                <a:solidFill>
                  <a:srgbClr val="FCF5FE"/>
                </a:solidFill>
                <a:effectLst>
                  <a:outerShdw blurRad="273130" dist="38100" dir="2700000" algn="tl" rotWithShape="0">
                    <a:prstClr val="black">
                      <a:alpha val="40000"/>
                    </a:prstClr>
                  </a:outerShdw>
                </a:effectLst>
                <a:latin typeface="Ultramono Wide Black" panose="02000A09000000000000" pitchFamily="49" charset="0"/>
                <a:cs typeface="Futura" panose="020B0602020204020303" pitchFamily="34" charset="-79"/>
              </a:rPr>
              <a:t>Multiple comparisons</a:t>
            </a:r>
            <a:endParaRPr lang="ru-DE" sz="5000" b="1" dirty="0">
              <a:solidFill>
                <a:srgbClr val="FCF5FE"/>
              </a:solidFill>
              <a:effectLst>
                <a:outerShdw blurRad="273130" dist="38100" dir="2700000" algn="tl" rotWithShape="0">
                  <a:prstClr val="black">
                    <a:alpha val="40000"/>
                  </a:prstClr>
                </a:outerShdw>
              </a:effectLst>
              <a:latin typeface="Ultramono Wide Black" panose="02000A09000000000000" pitchFamily="49" charset="0"/>
              <a:cs typeface="Futura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6736288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FE6BFDF-0C7C-9347-818A-FC752EE5E4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465712" cy="3567931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ULTRAMONO WIDE BLACK" panose="02000A09000000000000" pitchFamily="49" charset="0"/>
              </a:rPr>
              <a:t>#</a:t>
            </a:r>
            <a:r>
              <a:rPr lang="ru-RU" sz="3600" dirty="0">
                <a:latin typeface="ULTRAMONO WIDE BLACK" panose="02000A09000000000000" pitchFamily="49" charset="0"/>
              </a:rPr>
              <a:t>4 Множественные сравнения</a:t>
            </a:r>
            <a:endParaRPr lang="ru-DE" sz="3600" dirty="0">
              <a:latin typeface="ULTRAMONO WIDE BLACK" panose="02000A09000000000000" pitchFamily="49" charset="0"/>
            </a:endParaRPr>
          </a:p>
        </p:txBody>
      </p:sp>
      <p:sp>
        <p:nvSpPr>
          <p:cNvPr id="7" name="Объект 6">
            <a:extLst>
              <a:ext uri="{FF2B5EF4-FFF2-40B4-BE49-F238E27FC236}">
                <a16:creationId xmlns:a16="http://schemas.microsoft.com/office/drawing/2014/main" id="{5B2627D2-FCC0-3544-A9B9-B7229B8A04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077072"/>
            <a:ext cx="4249688" cy="2099890"/>
          </a:xfrm>
        </p:spPr>
        <p:txBody>
          <a:bodyPr>
            <a:normAutofit fontScale="70000" lnSpcReduction="20000"/>
          </a:bodyPr>
          <a:lstStyle/>
          <a:p>
            <a:r>
              <a:rPr lang="ru-RU" dirty="0">
                <a:hlinkClick r:id="rId2"/>
              </a:rPr>
              <a:t>Мертвый лосось</a:t>
            </a:r>
            <a:r>
              <a:rPr lang="en-US" dirty="0"/>
              <a:t> (</a:t>
            </a:r>
            <a:r>
              <a:rPr lang="ru-RU" dirty="0">
                <a:hlinkClick r:id="rId3"/>
              </a:rPr>
              <a:t>Оригинальная статья </a:t>
            </a:r>
            <a:r>
              <a:rPr lang="ru-RU" dirty="0"/>
              <a:t>–</a:t>
            </a:r>
            <a:r>
              <a:rPr lang="en-US" dirty="0"/>
              <a:t>)</a:t>
            </a:r>
            <a:r>
              <a:rPr lang="ru-RU" dirty="0"/>
              <a:t> </a:t>
            </a:r>
            <a:endParaRPr lang="ru-DE" dirty="0"/>
          </a:p>
          <a:p>
            <a:r>
              <a:rPr lang="ru-DE" dirty="0"/>
              <a:t>Используйте поправки на множественные сравнения</a:t>
            </a:r>
          </a:p>
          <a:p>
            <a:pPr lvl="1"/>
            <a:r>
              <a:rPr lang="ru-RU" dirty="0"/>
              <a:t>Помните, что поправки на множественные сравнения снижают статистическую мощность – особенно консервативный </a:t>
            </a:r>
            <a:r>
              <a:rPr lang="ru-RU" dirty="0" err="1"/>
              <a:t>Бонферрони</a:t>
            </a:r>
            <a:endParaRPr lang="en-US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06D7A03B-5DE9-6242-ABE4-6CBDFE2A6B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26999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70746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F065ED23-8A51-C94F-925E-B57FAAC818DE}"/>
              </a:ext>
            </a:extLst>
          </p:cNvPr>
          <p:cNvGrpSpPr/>
          <p:nvPr/>
        </p:nvGrpSpPr>
        <p:grpSpPr>
          <a:xfrm>
            <a:off x="2692977" y="0"/>
            <a:ext cx="6806046" cy="6806046"/>
            <a:chOff x="2518064" y="0"/>
            <a:chExt cx="6806046" cy="6806046"/>
          </a:xfrm>
        </p:grpSpPr>
        <p:pic>
          <p:nvPicPr>
            <p:cNvPr id="7174" name="Picture 6" descr="уроборос змея векторные изображения, графика и иллюстрации - 123RF">
              <a:extLst>
                <a:ext uri="{FF2B5EF4-FFF2-40B4-BE49-F238E27FC236}">
                  <a16:creationId xmlns:a16="http://schemas.microsoft.com/office/drawing/2014/main" id="{A8BB4DD7-1812-0D43-97AB-558445ED16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18064" y="0"/>
              <a:ext cx="6806046" cy="68060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3D8E04E-E8A0-0846-9D42-DBD066D527E4}"/>
                </a:ext>
              </a:extLst>
            </p:cNvPr>
            <p:cNvSpPr txBox="1"/>
            <p:nvPr/>
          </p:nvSpPr>
          <p:spPr>
            <a:xfrm rot="19109893">
              <a:off x="4222934" y="1787240"/>
              <a:ext cx="3463634" cy="3451522"/>
            </a:xfrm>
            <a:prstGeom prst="rect">
              <a:avLst/>
            </a:prstGeom>
            <a:noFill/>
          </p:spPr>
          <p:txBody>
            <a:bodyPr wrap="square" rtlCol="0">
              <a:prstTxWarp prst="textCircle">
                <a:avLst>
                  <a:gd name="adj" fmla="val 11036879"/>
                </a:avLst>
              </a:prstTxWarp>
              <a:spAutoFit/>
            </a:bodyPr>
            <a:lstStyle/>
            <a:p>
              <a:r>
                <a:rPr lang="ru-RU" sz="5000" dirty="0">
                  <a:latin typeface="Trattatello" panose="020F0403020200020303" pitchFamily="34" charset="0"/>
                </a:rPr>
                <a:t>Круговой Анализ</a:t>
              </a:r>
              <a:r>
                <a:rPr lang="en-US" sz="5000" dirty="0">
                  <a:latin typeface="Trattatello" panose="020F0403020200020303" pitchFamily="34" charset="0"/>
                </a:rPr>
                <a:t>  </a:t>
              </a:r>
              <a:r>
                <a:rPr lang="ru-RU" sz="5000" dirty="0">
                  <a:latin typeface="Trattatello" panose="020F0403020200020303" pitchFamily="34" charset="0"/>
                </a:rPr>
                <a:t>Круговой Анализ</a:t>
              </a:r>
              <a:r>
                <a:rPr lang="en-US" sz="5000" dirty="0">
                  <a:latin typeface="Trattatello" panose="020F0403020200020303" pitchFamily="34" charset="0"/>
                </a:rPr>
                <a:t>  </a:t>
              </a:r>
              <a:r>
                <a:rPr lang="ru-RU" sz="5000" dirty="0">
                  <a:latin typeface="Trattatello" panose="020F0403020200020303" pitchFamily="34" charset="0"/>
                </a:rPr>
                <a:t>Круговой Анализ</a:t>
              </a:r>
              <a:r>
                <a:rPr lang="en-US" sz="5000" dirty="0">
                  <a:latin typeface="Trattatello" panose="020F0403020200020303" pitchFamily="34" charset="0"/>
                </a:rPr>
                <a:t> </a:t>
              </a:r>
              <a:r>
                <a:rPr lang="ru-RU" sz="5000" dirty="0">
                  <a:latin typeface="Trattatello" panose="020F0403020200020303" pitchFamily="34" charset="0"/>
                </a:rPr>
                <a:t>Круговой Анализ</a:t>
              </a:r>
              <a:endParaRPr lang="ru-DE" sz="5000" dirty="0">
                <a:latin typeface="Trattatello" panose="020F0403020200020303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D736DD0-61DF-F542-B369-6609791FDCE7}"/>
                </a:ext>
              </a:extLst>
            </p:cNvPr>
            <p:cNvSpPr txBox="1"/>
            <p:nvPr/>
          </p:nvSpPr>
          <p:spPr>
            <a:xfrm rot="16358126">
              <a:off x="4976826" y="2478060"/>
              <a:ext cx="1995051" cy="2057786"/>
            </a:xfrm>
            <a:prstGeom prst="rect">
              <a:avLst/>
            </a:prstGeom>
            <a:noFill/>
          </p:spPr>
          <p:txBody>
            <a:bodyPr wrap="square" rtlCol="0">
              <a:prstTxWarp prst="textCircle">
                <a:avLst>
                  <a:gd name="adj" fmla="val 11163014"/>
                </a:avLst>
              </a:prstTxWarp>
              <a:spAutoFit/>
            </a:bodyPr>
            <a:lstStyle/>
            <a:p>
              <a:r>
                <a:rPr lang="en-US" sz="3000" dirty="0">
                  <a:latin typeface="Trattatello" panose="020F0403020200020303" pitchFamily="34" charset="0"/>
                </a:rPr>
                <a:t>Circular Analysis  Circular Analysis</a:t>
              </a:r>
              <a:r>
                <a:rPr lang="ru-RU" sz="3000" dirty="0">
                  <a:latin typeface="Trattatello" panose="020F0403020200020303" pitchFamily="34" charset="0"/>
                </a:rPr>
                <a:t> </a:t>
              </a:r>
              <a:r>
                <a:rPr lang="en-US" sz="3000" dirty="0">
                  <a:latin typeface="Trattatello" panose="020F0403020200020303" pitchFamily="34" charset="0"/>
                </a:rPr>
                <a:t> Circular Analysis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7C6290F-7017-FA4A-B3A1-3E29323BC52F}"/>
                </a:ext>
              </a:extLst>
            </p:cNvPr>
            <p:cNvSpPr txBox="1"/>
            <p:nvPr/>
          </p:nvSpPr>
          <p:spPr>
            <a:xfrm>
              <a:off x="5159896" y="2475571"/>
              <a:ext cx="2241395" cy="25178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600" dirty="0">
                  <a:latin typeface="Zapfino" panose="03030300040707070C03" pitchFamily="66" charset="0"/>
                </a:rPr>
                <a:t>#5</a:t>
              </a:r>
              <a:endParaRPr lang="ru-DE" sz="5600" dirty="0">
                <a:latin typeface="Garamond" panose="02020404030301010803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277426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377A23B-F590-EE48-AC16-3B93378C36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Регрессия к среднему</a:t>
            </a:r>
            <a:endParaRPr lang="ru-DE" dirty="0"/>
          </a:p>
        </p:txBody>
      </p:sp>
      <p:sp>
        <p:nvSpPr>
          <p:cNvPr id="10" name="Объект 9">
            <a:extLst>
              <a:ext uri="{FF2B5EF4-FFF2-40B4-BE49-F238E27FC236}">
                <a16:creationId xmlns:a16="http://schemas.microsoft.com/office/drawing/2014/main" id="{D857F4FB-544C-4A44-ABBE-2BBA23672FE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ru-RU" b="1" dirty="0"/>
              <a:t>Регрессия к среднему: </a:t>
            </a:r>
            <a:r>
              <a:rPr lang="ru-RU" dirty="0"/>
              <a:t>очень высокие или очень низкие показатели со временем имеют тенденцию “возвращаться” ближе к среднему значению.</a:t>
            </a:r>
          </a:p>
          <a:p>
            <a:r>
              <a:rPr lang="ru-DE" dirty="0"/>
              <a:t>Из-за </a:t>
            </a:r>
            <a:r>
              <a:rPr lang="ru-DE" b="1" dirty="0"/>
              <a:t>регрессии к среднему</a:t>
            </a:r>
            <a:r>
              <a:rPr lang="ru-DE" dirty="0"/>
              <a:t>, если выборку </a:t>
            </a:r>
            <a:r>
              <a:rPr lang="ru-DE" b="1" dirty="0"/>
              <a:t>разделить на две по медиане,</a:t>
            </a:r>
            <a:r>
              <a:rPr lang="ru-DE" dirty="0"/>
              <a:t> то нижняя группа при </a:t>
            </a:r>
            <a:r>
              <a:rPr lang="ru-DE" b="1" dirty="0"/>
              <a:t>повторном измерении</a:t>
            </a:r>
            <a:r>
              <a:rPr lang="ru-DE" dirty="0"/>
              <a:t> в среднем </a:t>
            </a:r>
            <a:r>
              <a:rPr lang="ru-DE" b="1" dirty="0"/>
              <a:t>улучшит</a:t>
            </a:r>
            <a:r>
              <a:rPr lang="ru-DE" dirty="0"/>
              <a:t> показатели, а верхняя – </a:t>
            </a:r>
            <a:r>
              <a:rPr lang="ru-DE" b="1" dirty="0"/>
              <a:t>ухудшит.</a:t>
            </a:r>
          </a:p>
        </p:txBody>
      </p:sp>
      <p:pic>
        <p:nvPicPr>
          <p:cNvPr id="11" name="Объект 3">
            <a:extLst>
              <a:ext uri="{FF2B5EF4-FFF2-40B4-BE49-F238E27FC236}">
                <a16:creationId xmlns:a16="http://schemas.microsoft.com/office/drawing/2014/main" id="{32E2C807-E07C-9846-8967-9AD7027F703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1968564"/>
            <a:ext cx="5991364" cy="4700796"/>
          </a:xfrm>
        </p:spPr>
      </p:pic>
    </p:spTree>
    <p:extLst>
      <p:ext uri="{BB962C8B-B14F-4D97-AF65-F5344CB8AC3E}">
        <p14:creationId xmlns:p14="http://schemas.microsoft.com/office/powerpoint/2010/main" val="7871882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Можно ли отказаться от бонуса? | NORMA.UZ">
            <a:extLst>
              <a:ext uri="{FF2B5EF4-FFF2-40B4-BE49-F238E27FC236}">
                <a16:creationId xmlns:a16="http://schemas.microsoft.com/office/drawing/2014/main" id="{FABE7B8A-F710-6E4C-9FD0-B05A267426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7608" y="548680"/>
            <a:ext cx="6552728" cy="4914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95208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Можно ли отказаться от бонуса? | NORMA.UZ">
            <a:extLst>
              <a:ext uri="{FF2B5EF4-FFF2-40B4-BE49-F238E27FC236}">
                <a16:creationId xmlns:a16="http://schemas.microsoft.com/office/drawing/2014/main" id="{A3DB4DC3-B68A-F944-A36B-31631CD751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7608" y="548680"/>
            <a:ext cx="6552728" cy="4914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71896E1-3BEB-984C-827F-EC7BD52925C5}"/>
              </a:ext>
            </a:extLst>
          </p:cNvPr>
          <p:cNvSpPr txBox="1"/>
          <p:nvPr/>
        </p:nvSpPr>
        <p:spPr>
          <a:xfrm>
            <a:off x="4007768" y="5733256"/>
            <a:ext cx="39453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DE" sz="4000" b="1" dirty="0">
                <a:latin typeface="Impact" panose="020B0806030902050204" pitchFamily="34" charset="0"/>
              </a:rPr>
              <a:t>Больше ошибок!</a:t>
            </a:r>
          </a:p>
        </p:txBody>
      </p:sp>
    </p:spTree>
    <p:extLst>
      <p:ext uri="{BB962C8B-B14F-4D97-AF65-F5344CB8AC3E}">
        <p14:creationId xmlns:p14="http://schemas.microsoft.com/office/powerpoint/2010/main" val="39676696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B3CBBE2-D89F-A246-8005-DFFB365E28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DE" dirty="0"/>
              <a:t>Больше ошибок!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8DE1AD1-A2C4-794D-9DCA-A66D9B67653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265912" cy="435133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de-DE" b="1" dirty="0"/>
                  <a:t>p-</a:t>
                </a:r>
                <a:r>
                  <a:rPr lang="de-DE" b="1" dirty="0" err="1"/>
                  <a:t>hacking</a:t>
                </a:r>
                <a:r>
                  <a:rPr lang="de-DE" b="1" dirty="0"/>
                  <a:t> </a:t>
                </a:r>
                <a:r>
                  <a:rPr lang="ru-RU" b="1" dirty="0"/>
                  <a:t>и большое количество степеней свобод исследователя</a:t>
                </a:r>
              </a:p>
              <a:p>
                <a:r>
                  <a:rPr lang="ru-RU" dirty="0"/>
                  <a:t>Неправильная интерпретация доверительных интервалов</a:t>
                </a:r>
              </a:p>
              <a:p>
                <a:r>
                  <a:rPr lang="ru-RU" dirty="0"/>
                  <a:t>Неправильная нулевая гипотеза</a:t>
                </a:r>
              </a:p>
              <a:p>
                <a:r>
                  <a:rPr lang="ru-RU" dirty="0"/>
                  <a:t>Корреляция </a:t>
                </a:r>
                <a14:m>
                  <m:oMath xmlns:m="http://schemas.openxmlformats.org/officeDocument/2006/math">
                    <m:r>
                      <a:rPr lang="ru-RU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ru-DE" dirty="0"/>
                  <a:t> Причинность</a:t>
                </a:r>
              </a:p>
              <a:p>
                <a:r>
                  <a:rPr lang="ru-DE" dirty="0"/>
                  <a:t>(Не)нормальность</a:t>
                </a:r>
              </a:p>
              <a:p>
                <a:r>
                  <a:rPr lang="ru-DE" dirty="0"/>
                  <a:t>Парадокс Симпсона</a:t>
                </a:r>
              </a:p>
              <a:p>
                <a:r>
                  <a:rPr lang="ru-DE" dirty="0"/>
                  <a:t>Использование параметрических методов для ранговых шкал </a:t>
                </a:r>
              </a:p>
            </p:txBody>
          </p:sp>
        </mc:Choice>
        <mc:Fallback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8DE1AD1-A2C4-794D-9DCA-A66D9B67653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265912" cy="4351338"/>
              </a:xfrm>
              <a:blipFill>
                <a:blip r:embed="rId2"/>
                <a:stretch>
                  <a:fillRect l="-1822" t="-3198" b="-2326"/>
                </a:stretch>
              </a:blipFill>
            </p:spPr>
            <p:txBody>
              <a:bodyPr/>
              <a:lstStyle/>
              <a:p>
                <a:r>
                  <a:rPr lang="ru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Хакермэн/Галерея | Кунг Фьюри Вики | Fandom">
            <a:extLst>
              <a:ext uri="{FF2B5EF4-FFF2-40B4-BE49-F238E27FC236}">
                <a16:creationId xmlns:a16="http://schemas.microsoft.com/office/drawing/2014/main" id="{0ADEC9C2-4DFF-5046-9EF1-665312B5EF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3375" y="2348880"/>
            <a:ext cx="5504611" cy="3096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50707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B3CBBE2-D89F-A246-8005-DFFB365E28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DE" dirty="0"/>
              <a:t>Больше ошибок!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8DE1AD1-A2C4-794D-9DCA-A66D9B67653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265912" cy="435133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de-DE" dirty="0"/>
                  <a:t>p-</a:t>
                </a:r>
                <a:r>
                  <a:rPr lang="de-DE" dirty="0" err="1"/>
                  <a:t>hacking</a:t>
                </a:r>
                <a:r>
                  <a:rPr lang="de-DE" dirty="0"/>
                  <a:t> </a:t>
                </a:r>
                <a:r>
                  <a:rPr lang="ru-RU" dirty="0"/>
                  <a:t>и большое количество степеней свобод исследователя</a:t>
                </a:r>
              </a:p>
              <a:p>
                <a:r>
                  <a:rPr lang="ru-RU" b="1" dirty="0"/>
                  <a:t>Неправильная интерпретация доверительных интервалов</a:t>
                </a:r>
              </a:p>
              <a:p>
                <a:r>
                  <a:rPr lang="ru-RU" dirty="0"/>
                  <a:t>Неправильная нулевая гипотеза</a:t>
                </a:r>
              </a:p>
              <a:p>
                <a:r>
                  <a:rPr lang="ru-RU" dirty="0"/>
                  <a:t>Корреляция </a:t>
                </a:r>
                <a14:m>
                  <m:oMath xmlns:m="http://schemas.openxmlformats.org/officeDocument/2006/math">
                    <m:r>
                      <a:rPr lang="ru-RU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ru-DE" dirty="0"/>
                  <a:t> Причинность</a:t>
                </a:r>
              </a:p>
              <a:p>
                <a:r>
                  <a:rPr lang="ru-DE" dirty="0"/>
                  <a:t>(Не)нормальность</a:t>
                </a:r>
              </a:p>
              <a:p>
                <a:r>
                  <a:rPr lang="ru-DE" dirty="0"/>
                  <a:t>Парадокс Симпсона</a:t>
                </a:r>
              </a:p>
              <a:p>
                <a:r>
                  <a:rPr lang="ru-DE" dirty="0"/>
                  <a:t>Использование параметрических методов для ранговых шкал </a:t>
                </a:r>
              </a:p>
            </p:txBody>
          </p:sp>
        </mc:Choice>
        <mc:Fallback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8DE1AD1-A2C4-794D-9DCA-A66D9B67653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265912" cy="4351338"/>
              </a:xfrm>
              <a:blipFill>
                <a:blip r:embed="rId2"/>
                <a:stretch>
                  <a:fillRect l="-1822" t="-3198" b="-2326"/>
                </a:stretch>
              </a:blipFill>
            </p:spPr>
            <p:txBody>
              <a:bodyPr/>
              <a:lstStyle/>
              <a:p>
                <a:r>
                  <a:rPr lang="ru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 descr="Trust Issues: Why Is It So Hard for Some People to Trust?">
            <a:extLst>
              <a:ext uri="{FF2B5EF4-FFF2-40B4-BE49-F238E27FC236}">
                <a16:creationId xmlns:a16="http://schemas.microsoft.com/office/drawing/2014/main" id="{88C0A9C8-EDDF-4146-AC77-7A833F770B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2184" y="1772816"/>
            <a:ext cx="3600400" cy="4763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43474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B3CBBE2-D89F-A246-8005-DFFB365E28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DE" dirty="0"/>
              <a:t>Больше ошибок!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8DE1AD1-A2C4-794D-9DCA-A66D9B67653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265912" cy="435133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de-DE" dirty="0"/>
                  <a:t>p-</a:t>
                </a:r>
                <a:r>
                  <a:rPr lang="de-DE" dirty="0" err="1"/>
                  <a:t>hacking</a:t>
                </a:r>
                <a:r>
                  <a:rPr lang="de-DE" dirty="0"/>
                  <a:t> </a:t>
                </a:r>
                <a:r>
                  <a:rPr lang="ru-RU" dirty="0"/>
                  <a:t>и большое количество степеней свобод исследователя</a:t>
                </a:r>
              </a:p>
              <a:p>
                <a:r>
                  <a:rPr lang="ru-RU" dirty="0"/>
                  <a:t>Неправильная интерпретация доверительных интервалов</a:t>
                </a:r>
              </a:p>
              <a:p>
                <a:r>
                  <a:rPr lang="ru-RU" b="1" dirty="0"/>
                  <a:t>Неправильная нулевая гипотеза</a:t>
                </a:r>
              </a:p>
              <a:p>
                <a:r>
                  <a:rPr lang="ru-RU" dirty="0"/>
                  <a:t>Корреляция </a:t>
                </a:r>
                <a14:m>
                  <m:oMath xmlns:m="http://schemas.openxmlformats.org/officeDocument/2006/math">
                    <m:r>
                      <a:rPr lang="ru-RU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ru-DE" dirty="0"/>
                  <a:t> Причинность</a:t>
                </a:r>
              </a:p>
              <a:p>
                <a:r>
                  <a:rPr lang="ru-DE" dirty="0"/>
                  <a:t>(Не)нормальность</a:t>
                </a:r>
              </a:p>
              <a:p>
                <a:r>
                  <a:rPr lang="ru-DE" dirty="0"/>
                  <a:t>Парадокс Симпсона</a:t>
                </a:r>
              </a:p>
              <a:p>
                <a:r>
                  <a:rPr lang="ru-DE" dirty="0"/>
                  <a:t>Использование параметрических методов для ранговых шкал </a:t>
                </a:r>
              </a:p>
            </p:txBody>
          </p:sp>
        </mc:Choice>
        <mc:Fallback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8DE1AD1-A2C4-794D-9DCA-A66D9B67653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265912" cy="4351338"/>
              </a:xfrm>
              <a:blipFill>
                <a:blip r:embed="rId2"/>
                <a:stretch>
                  <a:fillRect l="-1822" t="-3198" b="-2326"/>
                </a:stretch>
              </a:blipFill>
            </p:spPr>
            <p:txBody>
              <a:bodyPr/>
              <a:lstStyle/>
              <a:p>
                <a:r>
                  <a:rPr lang="ru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4" name="Picture 2" descr="Null Hypothesis Definition | DeepAI">
            <a:extLst>
              <a:ext uri="{FF2B5EF4-FFF2-40B4-BE49-F238E27FC236}">
                <a16:creationId xmlns:a16="http://schemas.microsoft.com/office/drawing/2014/main" id="{98C012D9-D12E-2E44-BD5D-C8B4442D65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0136" y="1844824"/>
            <a:ext cx="4123744" cy="4105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56872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017EA7FC-AD91-3A42-9459-C5F51D90360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#1 </a:t>
            </a:r>
            <a:r>
              <a:rPr lang="ru-DE" dirty="0"/>
              <a:t>Неправильная интерпретация </a:t>
            </a:r>
            <a:r>
              <a:rPr lang="en-US" dirty="0"/>
              <a:t>p-value</a:t>
            </a:r>
            <a:endParaRPr lang="ru-DE" dirty="0"/>
          </a:p>
        </p:txBody>
      </p:sp>
      <p:sp>
        <p:nvSpPr>
          <p:cNvPr id="5" name="Подзаголовок 4">
            <a:extLst>
              <a:ext uri="{FF2B5EF4-FFF2-40B4-BE49-F238E27FC236}">
                <a16:creationId xmlns:a16="http://schemas.microsoft.com/office/drawing/2014/main" id="{B02FC7A2-2737-0E46-8BC1-694B0E593EA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... а какая вообще правильная?</a:t>
            </a:r>
            <a:endParaRPr lang="ru-DE" dirty="0"/>
          </a:p>
        </p:txBody>
      </p:sp>
    </p:spTree>
    <p:extLst>
      <p:ext uri="{BB962C8B-B14F-4D97-AF65-F5344CB8AC3E}">
        <p14:creationId xmlns:p14="http://schemas.microsoft.com/office/powerpoint/2010/main" val="15832437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B3CBBE2-D89F-A246-8005-DFFB365E28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DE" dirty="0"/>
              <a:t>Больше ошибок!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8DE1AD1-A2C4-794D-9DCA-A66D9B67653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265912" cy="435133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de-DE" dirty="0"/>
                  <a:t>p-</a:t>
                </a:r>
                <a:r>
                  <a:rPr lang="de-DE" dirty="0" err="1"/>
                  <a:t>hacking</a:t>
                </a:r>
                <a:r>
                  <a:rPr lang="de-DE" dirty="0"/>
                  <a:t> </a:t>
                </a:r>
                <a:r>
                  <a:rPr lang="ru-RU" dirty="0"/>
                  <a:t>и большое количество степеней свобод исследователя</a:t>
                </a:r>
              </a:p>
              <a:p>
                <a:r>
                  <a:rPr lang="ru-RU" dirty="0"/>
                  <a:t>Неправильная интерпретация доверительных интервалов</a:t>
                </a:r>
              </a:p>
              <a:p>
                <a:r>
                  <a:rPr lang="ru-RU" dirty="0"/>
                  <a:t>Неправильная нулевая гипотеза</a:t>
                </a:r>
              </a:p>
              <a:p>
                <a:r>
                  <a:rPr lang="ru-RU" b="1" dirty="0"/>
                  <a:t>Корреляция </a:t>
                </a:r>
                <a14:m>
                  <m:oMath xmlns:m="http://schemas.openxmlformats.org/officeDocument/2006/math">
                    <m:r>
                      <a:rPr lang="ru-RU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ru-DE" b="1" dirty="0"/>
                  <a:t> Причинность</a:t>
                </a:r>
              </a:p>
              <a:p>
                <a:r>
                  <a:rPr lang="ru-DE" dirty="0"/>
                  <a:t>(Не)нормальность</a:t>
                </a:r>
              </a:p>
              <a:p>
                <a:r>
                  <a:rPr lang="ru-DE" dirty="0"/>
                  <a:t>Парадокс Симпсона</a:t>
                </a:r>
              </a:p>
              <a:p>
                <a:r>
                  <a:rPr lang="ru-DE" dirty="0"/>
                  <a:t>Использование параметрических методов для ранговых шкал </a:t>
                </a:r>
              </a:p>
            </p:txBody>
          </p:sp>
        </mc:Choice>
        <mc:Fallback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8DE1AD1-A2C4-794D-9DCA-A66D9B67653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265912" cy="4351338"/>
              </a:xfrm>
              <a:blipFill>
                <a:blip r:embed="rId2"/>
                <a:stretch>
                  <a:fillRect l="-1822" t="-3198" b="-2326"/>
                </a:stretch>
              </a:blipFill>
            </p:spPr>
            <p:txBody>
              <a:bodyPr/>
              <a:lstStyle/>
              <a:p>
                <a:r>
                  <a:rPr lang="ru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98" name="Picture 2" descr="xkcd: Correlation">
            <a:extLst>
              <a:ext uri="{FF2B5EF4-FFF2-40B4-BE49-F238E27FC236}">
                <a16:creationId xmlns:a16="http://schemas.microsoft.com/office/drawing/2014/main" id="{C20277FF-8B98-3849-AD32-8884129F0C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2104" y="1772816"/>
            <a:ext cx="4495800" cy="180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orrelation vs Causation Cartoon – Innovation Evangelism">
            <a:extLst>
              <a:ext uri="{FF2B5EF4-FFF2-40B4-BE49-F238E27FC236}">
                <a16:creationId xmlns:a16="http://schemas.microsoft.com/office/drawing/2014/main" id="{31766764-F1C2-664F-85B8-DFDCABB0D5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8208" y="3789040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31023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B3CBBE2-D89F-A246-8005-DFFB365E28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DE" dirty="0"/>
              <a:t>Больше ошибок!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8DE1AD1-A2C4-794D-9DCA-A66D9B67653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265912" cy="435133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de-DE" dirty="0"/>
                  <a:t>p-</a:t>
                </a:r>
                <a:r>
                  <a:rPr lang="de-DE" dirty="0" err="1"/>
                  <a:t>hacking</a:t>
                </a:r>
                <a:r>
                  <a:rPr lang="de-DE" dirty="0"/>
                  <a:t> </a:t>
                </a:r>
                <a:r>
                  <a:rPr lang="ru-RU" dirty="0"/>
                  <a:t>и большое количество степеней свобод исследователя</a:t>
                </a:r>
              </a:p>
              <a:p>
                <a:r>
                  <a:rPr lang="ru-RU" dirty="0"/>
                  <a:t>Неправильная интерпретация доверительных интервалов</a:t>
                </a:r>
              </a:p>
              <a:p>
                <a:r>
                  <a:rPr lang="ru-RU" dirty="0"/>
                  <a:t>Неправильная нулевая гипотеза</a:t>
                </a:r>
              </a:p>
              <a:p>
                <a:r>
                  <a:rPr lang="ru-RU" dirty="0"/>
                  <a:t>Корреляция </a:t>
                </a:r>
                <a14:m>
                  <m:oMath xmlns:m="http://schemas.openxmlformats.org/officeDocument/2006/math">
                    <m:r>
                      <a:rPr lang="ru-RU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ru-DE" dirty="0"/>
                  <a:t> Причинность</a:t>
                </a:r>
              </a:p>
              <a:p>
                <a:r>
                  <a:rPr lang="ru-DE" b="1" dirty="0"/>
                  <a:t>(Не)нормальность</a:t>
                </a:r>
              </a:p>
              <a:p>
                <a:r>
                  <a:rPr lang="ru-DE" dirty="0"/>
                  <a:t>Парадокс Симпсона</a:t>
                </a:r>
              </a:p>
              <a:p>
                <a:r>
                  <a:rPr lang="ru-DE" dirty="0"/>
                  <a:t>Использование параметрических методов для ранговых шкал </a:t>
                </a:r>
              </a:p>
            </p:txBody>
          </p:sp>
        </mc:Choice>
        <mc:Fallback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8DE1AD1-A2C4-794D-9DCA-A66D9B67653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265912" cy="4351338"/>
              </a:xfrm>
              <a:blipFill>
                <a:blip r:embed="rId2"/>
                <a:stretch>
                  <a:fillRect l="-1822" t="-3198" b="-2326"/>
                </a:stretch>
              </a:blipFill>
            </p:spPr>
            <p:txBody>
              <a:bodyPr/>
              <a:lstStyle/>
              <a:p>
                <a:r>
                  <a:rPr lang="ru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22" name="Picture 2" descr="Что ты делаешь в психушке? — Трикки — тесты для девочек">
            <a:extLst>
              <a:ext uri="{FF2B5EF4-FFF2-40B4-BE49-F238E27FC236}">
                <a16:creationId xmlns:a16="http://schemas.microsoft.com/office/drawing/2014/main" id="{DDF983E4-17CF-1048-8B0D-DCC045686A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0818" y="2105472"/>
            <a:ext cx="4752528" cy="4752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98565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B3CBBE2-D89F-A246-8005-DFFB365E28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DE" dirty="0"/>
              <a:t>Больше ошибок!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8DE1AD1-A2C4-794D-9DCA-A66D9B67653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265912" cy="435133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de-DE" dirty="0"/>
                  <a:t>p-</a:t>
                </a:r>
                <a:r>
                  <a:rPr lang="de-DE" dirty="0" err="1"/>
                  <a:t>hacking</a:t>
                </a:r>
                <a:r>
                  <a:rPr lang="de-DE" dirty="0"/>
                  <a:t> </a:t>
                </a:r>
                <a:r>
                  <a:rPr lang="ru-RU" dirty="0"/>
                  <a:t>и большое количество степеней свобод исследователя</a:t>
                </a:r>
              </a:p>
              <a:p>
                <a:r>
                  <a:rPr lang="ru-RU" dirty="0"/>
                  <a:t>Неправильная интерпретация доверительных интервалов</a:t>
                </a:r>
              </a:p>
              <a:p>
                <a:r>
                  <a:rPr lang="ru-RU" dirty="0"/>
                  <a:t>Неправильная нулевая гипотеза</a:t>
                </a:r>
              </a:p>
              <a:p>
                <a:r>
                  <a:rPr lang="ru-RU" dirty="0"/>
                  <a:t>Корреляция </a:t>
                </a:r>
                <a14:m>
                  <m:oMath xmlns:m="http://schemas.openxmlformats.org/officeDocument/2006/math">
                    <m:r>
                      <a:rPr lang="ru-RU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ru-DE" dirty="0"/>
                  <a:t> Причинность</a:t>
                </a:r>
              </a:p>
              <a:p>
                <a:r>
                  <a:rPr lang="ru-DE" dirty="0"/>
                  <a:t>(Не)нормальность</a:t>
                </a:r>
              </a:p>
              <a:p>
                <a:r>
                  <a:rPr lang="ru-DE" b="1" dirty="0"/>
                  <a:t>Парадокс Симпсона</a:t>
                </a:r>
              </a:p>
              <a:p>
                <a:r>
                  <a:rPr lang="ru-DE" dirty="0"/>
                  <a:t>Использование параметрических методов для ранговых шкал </a:t>
                </a:r>
              </a:p>
            </p:txBody>
          </p:sp>
        </mc:Choice>
        <mc:Fallback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8DE1AD1-A2C4-794D-9DCA-A66D9B67653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265912" cy="4351338"/>
              </a:xfrm>
              <a:blipFill>
                <a:blip r:embed="rId2"/>
                <a:stretch>
                  <a:fillRect l="-1822" t="-3198" b="-2326"/>
                </a:stretch>
              </a:blipFill>
            </p:spPr>
            <p:txBody>
              <a:bodyPr/>
              <a:lstStyle/>
              <a:p>
                <a:r>
                  <a:rPr lang="ru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146" name="Picture 2" descr="Simpson's Paradox — Skew The Script">
            <a:extLst>
              <a:ext uri="{FF2B5EF4-FFF2-40B4-BE49-F238E27FC236}">
                <a16:creationId xmlns:a16="http://schemas.microsoft.com/office/drawing/2014/main" id="{EC2E787F-8869-2440-84FA-365F235943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4032" y="2132856"/>
            <a:ext cx="5510755" cy="3096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73764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B3CBBE2-D89F-A246-8005-DFFB365E28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DE" dirty="0"/>
              <a:t>Больше ошибок!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8DE1AD1-A2C4-794D-9DCA-A66D9B67653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265912" cy="435133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de-DE" dirty="0"/>
                  <a:t>p-</a:t>
                </a:r>
                <a:r>
                  <a:rPr lang="de-DE" dirty="0" err="1"/>
                  <a:t>hacking</a:t>
                </a:r>
                <a:r>
                  <a:rPr lang="de-DE" dirty="0"/>
                  <a:t> </a:t>
                </a:r>
                <a:r>
                  <a:rPr lang="ru-RU" dirty="0"/>
                  <a:t>и большое количество степеней свобод исследователя</a:t>
                </a:r>
              </a:p>
              <a:p>
                <a:r>
                  <a:rPr lang="ru-RU" dirty="0"/>
                  <a:t>Неправильная интерпретация доверительных интервалов</a:t>
                </a:r>
              </a:p>
              <a:p>
                <a:r>
                  <a:rPr lang="ru-RU" dirty="0"/>
                  <a:t>Неправильная нулевая гипотеза</a:t>
                </a:r>
              </a:p>
              <a:p>
                <a:r>
                  <a:rPr lang="ru-RU" dirty="0"/>
                  <a:t>Корреляция </a:t>
                </a:r>
                <a14:m>
                  <m:oMath xmlns:m="http://schemas.openxmlformats.org/officeDocument/2006/math">
                    <m:r>
                      <a:rPr lang="ru-RU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ru-DE" dirty="0"/>
                  <a:t> Причинность</a:t>
                </a:r>
              </a:p>
              <a:p>
                <a:r>
                  <a:rPr lang="ru-DE" dirty="0"/>
                  <a:t>(Не)нормальность</a:t>
                </a:r>
              </a:p>
              <a:p>
                <a:r>
                  <a:rPr lang="ru-DE" dirty="0"/>
                  <a:t>Парадокс Симпсона</a:t>
                </a:r>
              </a:p>
              <a:p>
                <a:r>
                  <a:rPr lang="ru-DE" b="1" dirty="0"/>
                  <a:t>Использование параметрических методов для ранговых шкал </a:t>
                </a:r>
              </a:p>
            </p:txBody>
          </p:sp>
        </mc:Choice>
        <mc:Fallback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8DE1AD1-A2C4-794D-9DCA-A66D9B67653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265912" cy="4351338"/>
              </a:xfrm>
              <a:blipFill>
                <a:blip r:embed="rId2"/>
                <a:stretch>
                  <a:fillRect l="-1822" t="-3198" b="-2326"/>
                </a:stretch>
              </a:blipFill>
            </p:spPr>
            <p:txBody>
              <a:bodyPr/>
              <a:lstStyle/>
              <a:p>
                <a:r>
                  <a:rPr lang="ru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170" name="Picture 2" descr="Почему я курю? Тест. Оцените на сколько Вы зависимы. - ГБУЗ Выселковская ЦРБ">
            <a:extLst>
              <a:ext uri="{FF2B5EF4-FFF2-40B4-BE49-F238E27FC236}">
                <a16:creationId xmlns:a16="http://schemas.microsoft.com/office/drawing/2014/main" id="{8FFAC9D2-CED5-B14A-847A-33F33CB546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4152" y="2204864"/>
            <a:ext cx="4660162" cy="3384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70237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B3CBBE2-D89F-A246-8005-DFFB365E28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DE" dirty="0"/>
              <a:t>Больше ошибок!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8DE1AD1-A2C4-794D-9DCA-A66D9B67653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265912" cy="435133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de-DE" dirty="0"/>
                  <a:t>p-</a:t>
                </a:r>
                <a:r>
                  <a:rPr lang="de-DE" dirty="0" err="1"/>
                  <a:t>hacking</a:t>
                </a:r>
                <a:r>
                  <a:rPr lang="de-DE" dirty="0"/>
                  <a:t> </a:t>
                </a:r>
                <a:r>
                  <a:rPr lang="ru-RU" dirty="0"/>
                  <a:t>и большое количество степеней свобод исследователя</a:t>
                </a:r>
              </a:p>
              <a:p>
                <a:r>
                  <a:rPr lang="ru-RU" dirty="0"/>
                  <a:t>Неправильная интерпретация доверительных интервалов</a:t>
                </a:r>
              </a:p>
              <a:p>
                <a:r>
                  <a:rPr lang="ru-RU" dirty="0"/>
                  <a:t>Неправильная нулевая гипотеза</a:t>
                </a:r>
              </a:p>
              <a:p>
                <a:r>
                  <a:rPr lang="ru-RU" dirty="0"/>
                  <a:t>Корреляция </a:t>
                </a:r>
                <a14:m>
                  <m:oMath xmlns:m="http://schemas.openxmlformats.org/officeDocument/2006/math">
                    <m:r>
                      <a:rPr lang="ru-RU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ru-DE" dirty="0"/>
                  <a:t> Причинность</a:t>
                </a:r>
              </a:p>
              <a:p>
                <a:r>
                  <a:rPr lang="ru-DE" dirty="0"/>
                  <a:t>(Не)нормальность</a:t>
                </a:r>
              </a:p>
              <a:p>
                <a:r>
                  <a:rPr lang="ru-DE" dirty="0"/>
                  <a:t>Парадокс Симпсона</a:t>
                </a:r>
              </a:p>
              <a:p>
                <a:r>
                  <a:rPr lang="ru-DE" dirty="0"/>
                  <a:t>Использование параметрических методов для ранговых шкал </a:t>
                </a:r>
              </a:p>
            </p:txBody>
          </p:sp>
        </mc:Choice>
        <mc:Fallback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8DE1AD1-A2C4-794D-9DCA-A66D9B67653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265912" cy="4351338"/>
              </a:xfrm>
              <a:blipFill>
                <a:blip r:embed="rId2"/>
                <a:stretch>
                  <a:fillRect l="-1822" t="-3198" b="-2326"/>
                </a:stretch>
              </a:blipFill>
            </p:spPr>
            <p:txBody>
              <a:bodyPr/>
              <a:lstStyle/>
              <a:p>
                <a:r>
                  <a:rPr lang="ru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A49B26C5-AC8F-2B4C-B6DB-5E270768378A}"/>
              </a:ext>
            </a:extLst>
          </p:cNvPr>
          <p:cNvSpPr txBox="1"/>
          <p:nvPr/>
        </p:nvSpPr>
        <p:spPr>
          <a:xfrm>
            <a:off x="7104112" y="548680"/>
            <a:ext cx="4464496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latin typeface="Garamond" panose="02020404030301010803" pitchFamily="18" charset="0"/>
              </a:rPr>
              <a:t>Для дальнейшего чтения</a:t>
            </a:r>
            <a:r>
              <a:rPr lang="ru-DE" sz="2800" dirty="0">
                <a:latin typeface="Garamond" panose="02020404030301010803" pitchFamily="18" charset="0"/>
              </a:rPr>
              <a:t>: </a:t>
            </a:r>
            <a:endParaRPr lang="en-US" sz="2800" dirty="0">
              <a:latin typeface="Garamond" panose="02020404030301010803" pitchFamily="18" charset="0"/>
            </a:endParaRPr>
          </a:p>
          <a:p>
            <a:r>
              <a:rPr lang="de-DE" sz="2800" b="0" i="0" u="none" strike="noStrike" dirty="0">
                <a:solidFill>
                  <a:srgbClr val="1B1B1B"/>
                </a:solidFill>
                <a:effectLst/>
                <a:latin typeface="Garamond" panose="02020404030301010803" pitchFamily="18" charset="0"/>
                <a:hlinkClick r:id="rId3"/>
              </a:rPr>
              <a:t>Makin, T. R., &amp; Orban de </a:t>
            </a:r>
            <a:r>
              <a:rPr lang="de-DE" sz="2800" b="0" i="0" u="none" strike="noStrike" dirty="0" err="1">
                <a:solidFill>
                  <a:srgbClr val="1B1B1B"/>
                </a:solidFill>
                <a:effectLst/>
                <a:latin typeface="Garamond" panose="02020404030301010803" pitchFamily="18" charset="0"/>
                <a:hlinkClick r:id="rId3"/>
              </a:rPr>
              <a:t>Xivry</a:t>
            </a:r>
            <a:r>
              <a:rPr lang="de-DE" sz="2800" b="0" i="0" u="none" strike="noStrike" dirty="0">
                <a:solidFill>
                  <a:srgbClr val="1B1B1B"/>
                </a:solidFill>
                <a:effectLst/>
                <a:latin typeface="Garamond" panose="02020404030301010803" pitchFamily="18" charset="0"/>
                <a:hlinkClick r:id="rId3"/>
              </a:rPr>
              <a:t>, J. J. (2019). Ten common statistical mistakes to watch out for when writing or reviewing a manuscript.</a:t>
            </a:r>
            <a:endParaRPr lang="ru-RU" sz="2800" b="0" i="0" u="none" strike="noStrike" dirty="0">
              <a:solidFill>
                <a:srgbClr val="1B1B1B"/>
              </a:solidFill>
              <a:effectLst/>
              <a:latin typeface="Garamond" panose="02020404030301010803" pitchFamily="18" charset="0"/>
            </a:endParaRPr>
          </a:p>
          <a:p>
            <a:r>
              <a:rPr lang="ru-RU" sz="2800" dirty="0">
                <a:solidFill>
                  <a:srgbClr val="1B1B1B"/>
                </a:solidFill>
                <a:latin typeface="Garamond" panose="02020404030301010803" pitchFamily="18" charset="0"/>
              </a:rPr>
              <a:t>Еще про эти темы и многое другое есть у моих коллег: </a:t>
            </a:r>
            <a:r>
              <a:rPr lang="ru-RU" sz="2800" dirty="0">
                <a:solidFill>
                  <a:srgbClr val="1B1B1B"/>
                </a:solidFill>
                <a:latin typeface="Garamond" panose="02020404030301010803" pitchFamily="18" charset="0"/>
                <a:hlinkClick r:id="rId4"/>
              </a:rPr>
              <a:t>Лены</a:t>
            </a:r>
            <a:r>
              <a:rPr lang="ru-RU" sz="2800" dirty="0">
                <a:solidFill>
                  <a:srgbClr val="1B1B1B"/>
                </a:solidFill>
                <a:latin typeface="Garamond" panose="02020404030301010803" pitchFamily="18" charset="0"/>
              </a:rPr>
              <a:t> и </a:t>
            </a:r>
            <a:r>
              <a:rPr lang="ru-RU" sz="2800" dirty="0">
                <a:solidFill>
                  <a:srgbClr val="1B1B1B"/>
                </a:solidFill>
                <a:latin typeface="Garamond" panose="02020404030301010803" pitchFamily="18" charset="0"/>
                <a:hlinkClick r:id="rId5"/>
              </a:rPr>
              <a:t>Лены</a:t>
            </a:r>
            <a:r>
              <a:rPr lang="ru-RU" sz="2800" dirty="0">
                <a:solidFill>
                  <a:srgbClr val="1B1B1B"/>
                </a:solidFill>
                <a:latin typeface="Garamond" panose="02020404030301010803" pitchFamily="18" charset="0"/>
              </a:rPr>
              <a:t>.</a:t>
            </a:r>
          </a:p>
          <a:p>
            <a:r>
              <a:rPr lang="ru-RU" sz="2800" dirty="0">
                <a:solidFill>
                  <a:srgbClr val="1B1B1B"/>
                </a:solidFill>
                <a:latin typeface="Garamond" panose="02020404030301010803" pitchFamily="18" charset="0"/>
              </a:rPr>
              <a:t>Кстати, они тоже преподаватели у нас на курсе!</a:t>
            </a:r>
            <a:endParaRPr lang="ru-DE" sz="2800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68050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4E768ACC-A303-E74F-9C12-7ED16B0884A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DE" dirty="0"/>
              <a:t>Спасибо за внимание!</a:t>
            </a:r>
          </a:p>
        </p:txBody>
      </p:sp>
      <p:sp>
        <p:nvSpPr>
          <p:cNvPr id="5" name="Подзаголовок 4">
            <a:extLst>
              <a:ext uri="{FF2B5EF4-FFF2-40B4-BE49-F238E27FC236}">
                <a16:creationId xmlns:a16="http://schemas.microsoft.com/office/drawing/2014/main" id="{D7A78991-1BDC-184C-8A7B-54B1AFE23B8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dirty="0"/>
              <a:t>@</a:t>
            </a:r>
            <a:r>
              <a:rPr lang="de-DE" dirty="0" err="1"/>
              <a:t>pozdniakovivan</a:t>
            </a:r>
            <a:r>
              <a:rPr lang="de-DE" dirty="0"/>
              <a:t> – </a:t>
            </a:r>
            <a:r>
              <a:rPr lang="ru-RU" dirty="0"/>
              <a:t>найти меня в ТГ</a:t>
            </a:r>
            <a:endParaRPr lang="en-US" dirty="0"/>
          </a:p>
          <a:p>
            <a:pPr algn="r"/>
            <a:r>
              <a:rPr lang="ru-RU" dirty="0"/>
              <a:t>Все скрипты – </a:t>
            </a:r>
            <a:r>
              <a:rPr lang="ru-RU" dirty="0">
                <a:hlinkClick r:id="rId2"/>
              </a:rPr>
              <a:t>здесь</a:t>
            </a:r>
            <a:endParaRPr lang="ru-RU" dirty="0"/>
          </a:p>
          <a:p>
            <a:pPr algn="r"/>
            <a:r>
              <a:rPr lang="ru-RU" dirty="0"/>
              <a:t>А еще у меня есть </a:t>
            </a:r>
            <a:r>
              <a:rPr lang="ru-RU" dirty="0">
                <a:hlinkClick r:id="rId3"/>
              </a:rPr>
              <a:t>бусти</a:t>
            </a:r>
            <a:r>
              <a:rPr lang="ru-RU" dirty="0"/>
              <a:t> и </a:t>
            </a:r>
            <a:r>
              <a:rPr lang="ru-RU" dirty="0">
                <a:hlinkClick r:id="rId4"/>
              </a:rPr>
              <a:t>патреон</a:t>
            </a:r>
            <a:r>
              <a:rPr lang="ru-RU" dirty="0"/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3216645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91B474D-7F20-2D4E-B600-949D451F7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Тестирование уровня значимости нулевой гипотезы</a:t>
            </a:r>
            <a:endParaRPr lang="ru-DE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1B35286-0EE4-8149-AD8B-6A8CF67EAE1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ru-RU" b="1" dirty="0"/>
              <a:t>Формулируем статистические гипотезы: </a:t>
            </a:r>
            <a:r>
              <a:rPr lang="en-US" b="1" dirty="0"/>
              <a:t>H</a:t>
            </a:r>
            <a:r>
              <a:rPr lang="ru-RU" b="1" dirty="0"/>
              <a:t>0 </a:t>
            </a:r>
            <a:r>
              <a:rPr lang="en-US" b="1" dirty="0"/>
              <a:t>(</a:t>
            </a:r>
            <a:r>
              <a:rPr lang="ru-RU" b="1" dirty="0"/>
              <a:t>эффекта нет)</a:t>
            </a:r>
            <a:r>
              <a:rPr lang="en-US" b="1" dirty="0"/>
              <a:t> </a:t>
            </a:r>
            <a:r>
              <a:rPr lang="ru-RU" b="1" dirty="0"/>
              <a:t>и </a:t>
            </a:r>
            <a:r>
              <a:rPr lang="en-US" b="1" dirty="0"/>
              <a:t>H1</a:t>
            </a:r>
            <a:r>
              <a:rPr lang="ru-RU" b="1" dirty="0"/>
              <a:t> (эффект есть)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Считаем тестовую статистику: </a:t>
            </a:r>
            <a:r>
              <a:rPr lang="en-US" b="1" i="1" dirty="0"/>
              <a:t>z, t, F...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Считаем </a:t>
            </a:r>
            <a:r>
              <a:rPr lang="en-US" dirty="0"/>
              <a:t>p-value – </a:t>
            </a:r>
            <a:r>
              <a:rPr lang="ru-RU" u="sng" dirty="0"/>
              <a:t>вероятность получить такое и более экстремальное значение статистики при условии, что </a:t>
            </a:r>
            <a:r>
              <a:rPr lang="en-US" u="sng" dirty="0"/>
              <a:t>H0 </a:t>
            </a:r>
            <a:r>
              <a:rPr lang="ru-RU" u="sng" dirty="0"/>
              <a:t>верна.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Принимаем решение об исходных гипотезах</a:t>
            </a:r>
            <a:endParaRPr lang="ru-DE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A03FF642-DC1B-5841-A4EF-1BB8BFB7207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023992" y="1556792"/>
            <a:ext cx="4680520" cy="5188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7622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91B474D-7F20-2D4E-B600-949D451F7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Тестирование уровня значимости нулевой гипотезы</a:t>
            </a:r>
            <a:endParaRPr lang="ru-DE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1B35286-0EE4-8149-AD8B-6A8CF67EAE1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ru-RU" dirty="0"/>
              <a:t>Формулируем статистические гипотезы: </a:t>
            </a:r>
            <a:r>
              <a:rPr lang="en-US" b="1" dirty="0"/>
              <a:t>H</a:t>
            </a:r>
            <a:r>
              <a:rPr lang="ru-RU" b="1" dirty="0"/>
              <a:t>0 </a:t>
            </a:r>
            <a:r>
              <a:rPr lang="en-US" dirty="0"/>
              <a:t>(</a:t>
            </a:r>
            <a:r>
              <a:rPr lang="ru-RU" dirty="0"/>
              <a:t>эффекта нет)</a:t>
            </a:r>
            <a:r>
              <a:rPr lang="en-US" dirty="0"/>
              <a:t> </a:t>
            </a:r>
            <a:r>
              <a:rPr lang="ru-RU" dirty="0"/>
              <a:t>и </a:t>
            </a:r>
            <a:r>
              <a:rPr lang="en-US" b="1" dirty="0"/>
              <a:t>H1</a:t>
            </a:r>
            <a:r>
              <a:rPr lang="ru-RU" dirty="0"/>
              <a:t> (эффект есть)</a:t>
            </a:r>
          </a:p>
          <a:p>
            <a:pPr marL="514350" indent="-514350">
              <a:buFont typeface="+mj-lt"/>
              <a:buAutoNum type="arabicPeriod"/>
            </a:pPr>
            <a:r>
              <a:rPr lang="ru-RU" b="1" dirty="0"/>
              <a:t>Считаем тестовую статистику: </a:t>
            </a:r>
            <a:r>
              <a:rPr lang="en-US" b="1" i="1" dirty="0"/>
              <a:t>z, t, F...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Считаем </a:t>
            </a:r>
            <a:r>
              <a:rPr lang="en-US" dirty="0"/>
              <a:t>p-value – </a:t>
            </a:r>
            <a:r>
              <a:rPr lang="ru-RU" u="sng" dirty="0"/>
              <a:t>вероятность получить такое и более экстремальное значение статистики при условии, что </a:t>
            </a:r>
            <a:r>
              <a:rPr lang="en-US" u="sng" dirty="0"/>
              <a:t>H0 </a:t>
            </a:r>
            <a:r>
              <a:rPr lang="ru-RU" u="sng" dirty="0"/>
              <a:t>верна.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Принимаем решение об исходных гипотезах</a:t>
            </a:r>
            <a:endParaRPr lang="ru-DE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A03FF642-DC1B-5841-A4EF-1BB8BFB7207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023992" y="1556792"/>
            <a:ext cx="4680520" cy="5188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3780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91B474D-7F20-2D4E-B600-949D451F7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Тестирование уровня значимости нулевой гипотезы</a:t>
            </a:r>
            <a:endParaRPr lang="ru-DE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1B35286-0EE4-8149-AD8B-6A8CF67EAE1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ru-RU" dirty="0"/>
              <a:t>Формулируем статистические гипотезы: </a:t>
            </a:r>
            <a:r>
              <a:rPr lang="en-US" b="1" dirty="0"/>
              <a:t>H</a:t>
            </a:r>
            <a:r>
              <a:rPr lang="ru-RU" b="1" dirty="0"/>
              <a:t>0 </a:t>
            </a:r>
            <a:r>
              <a:rPr lang="en-US" dirty="0"/>
              <a:t>(</a:t>
            </a:r>
            <a:r>
              <a:rPr lang="ru-RU" dirty="0"/>
              <a:t>эффекта нет)</a:t>
            </a:r>
            <a:r>
              <a:rPr lang="en-US" dirty="0"/>
              <a:t> </a:t>
            </a:r>
            <a:r>
              <a:rPr lang="ru-RU" dirty="0"/>
              <a:t>и </a:t>
            </a:r>
            <a:r>
              <a:rPr lang="en-US" b="1" dirty="0"/>
              <a:t>H1</a:t>
            </a:r>
            <a:r>
              <a:rPr lang="ru-RU" dirty="0"/>
              <a:t> (эффект есть)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Считаем тестовую статистику: </a:t>
            </a:r>
            <a:r>
              <a:rPr lang="en-US" b="1" i="1" dirty="0"/>
              <a:t>z, t, F...</a:t>
            </a:r>
          </a:p>
          <a:p>
            <a:pPr marL="514350" indent="-514350">
              <a:buFont typeface="+mj-lt"/>
              <a:buAutoNum type="arabicPeriod"/>
            </a:pPr>
            <a:r>
              <a:rPr lang="ru-RU" b="1" dirty="0"/>
              <a:t>Считаем </a:t>
            </a:r>
            <a:r>
              <a:rPr lang="en-US" b="1" dirty="0"/>
              <a:t>p-value – </a:t>
            </a:r>
            <a:r>
              <a:rPr lang="ru-RU" b="1" u="sng" dirty="0"/>
              <a:t>вероятность получить такое и более экстремальное значение статистики при условии, что </a:t>
            </a:r>
            <a:r>
              <a:rPr lang="en-US" b="1" u="sng" dirty="0"/>
              <a:t>H0 </a:t>
            </a:r>
            <a:r>
              <a:rPr lang="ru-RU" b="1" u="sng" dirty="0"/>
              <a:t>верна.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Принимаем решение об исходных гипотезах</a:t>
            </a:r>
            <a:endParaRPr lang="ru-DE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A03FF642-DC1B-5841-A4EF-1BB8BFB7207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023992" y="1556792"/>
            <a:ext cx="4680520" cy="5188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1927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91B474D-7F20-2D4E-B600-949D451F7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Тестирование уровня значимости нулевой гипотезы</a:t>
            </a:r>
            <a:endParaRPr lang="ru-DE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1B35286-0EE4-8149-AD8B-6A8CF67EAE1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ru-RU" dirty="0"/>
              <a:t>Формулируем статистические гипотезы: </a:t>
            </a:r>
            <a:r>
              <a:rPr lang="en-US" b="1" dirty="0"/>
              <a:t>H</a:t>
            </a:r>
            <a:r>
              <a:rPr lang="ru-RU" b="1" dirty="0"/>
              <a:t>0 </a:t>
            </a:r>
            <a:r>
              <a:rPr lang="en-US" dirty="0"/>
              <a:t>(</a:t>
            </a:r>
            <a:r>
              <a:rPr lang="ru-RU" dirty="0"/>
              <a:t>эффекта нет)</a:t>
            </a:r>
            <a:r>
              <a:rPr lang="en-US" dirty="0"/>
              <a:t> </a:t>
            </a:r>
            <a:r>
              <a:rPr lang="ru-RU" dirty="0"/>
              <a:t>и </a:t>
            </a:r>
            <a:r>
              <a:rPr lang="en-US" b="1" dirty="0"/>
              <a:t>H1</a:t>
            </a:r>
            <a:r>
              <a:rPr lang="ru-RU" dirty="0"/>
              <a:t> (эффект есть)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Считаем тестовую статистику: </a:t>
            </a:r>
            <a:r>
              <a:rPr lang="en-US" b="1" i="1" dirty="0"/>
              <a:t>z, t, F...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Считаем </a:t>
            </a:r>
            <a:r>
              <a:rPr lang="en-US" dirty="0"/>
              <a:t>p-value – </a:t>
            </a:r>
            <a:r>
              <a:rPr lang="ru-RU" u="sng" dirty="0"/>
              <a:t>вероятность получить такое и более экстремальное значение статистики при условии, что </a:t>
            </a:r>
            <a:r>
              <a:rPr lang="en-US" u="sng" dirty="0"/>
              <a:t>H0 </a:t>
            </a:r>
            <a:r>
              <a:rPr lang="ru-RU" u="sng" dirty="0"/>
              <a:t>верна.</a:t>
            </a:r>
          </a:p>
          <a:p>
            <a:pPr marL="514350" indent="-514350">
              <a:buFont typeface="+mj-lt"/>
              <a:buAutoNum type="arabicPeriod"/>
            </a:pPr>
            <a:r>
              <a:rPr lang="ru-RU" b="1" dirty="0"/>
              <a:t>Принимаем решение об исходных гипотезах</a:t>
            </a:r>
            <a:endParaRPr lang="ru-DE" b="1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A03FF642-DC1B-5841-A4EF-1BB8BFB7207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023992" y="1556792"/>
            <a:ext cx="4680520" cy="5188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6074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91B474D-7F20-2D4E-B600-949D451F7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Тестирование уровня значимости нулевой гипотезы</a:t>
            </a:r>
            <a:endParaRPr lang="ru-DE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1B35286-0EE4-8149-AD8B-6A8CF67EAE1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ru-RU" dirty="0"/>
              <a:t>Формулируем статистические гипотезы: </a:t>
            </a:r>
            <a:r>
              <a:rPr lang="en-US" b="1" dirty="0"/>
              <a:t>H</a:t>
            </a:r>
            <a:r>
              <a:rPr lang="ru-RU" b="1" dirty="0"/>
              <a:t>0 </a:t>
            </a:r>
            <a:r>
              <a:rPr lang="en-US" dirty="0"/>
              <a:t>(</a:t>
            </a:r>
            <a:r>
              <a:rPr lang="ru-RU" dirty="0"/>
              <a:t>эффекта нет)</a:t>
            </a:r>
            <a:r>
              <a:rPr lang="en-US" dirty="0"/>
              <a:t> </a:t>
            </a:r>
            <a:r>
              <a:rPr lang="ru-RU" dirty="0"/>
              <a:t>и </a:t>
            </a:r>
            <a:r>
              <a:rPr lang="en-US" b="1" dirty="0"/>
              <a:t>H1</a:t>
            </a:r>
            <a:r>
              <a:rPr lang="ru-RU" dirty="0"/>
              <a:t> (эффект есть)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Считаем тестовую статистику: </a:t>
            </a:r>
            <a:r>
              <a:rPr lang="en-US" b="1" i="1" dirty="0"/>
              <a:t>z, t, F...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Считаем </a:t>
            </a:r>
            <a:r>
              <a:rPr lang="en-US" dirty="0"/>
              <a:t>p-value – </a:t>
            </a:r>
            <a:r>
              <a:rPr lang="ru-RU" u="sng" dirty="0"/>
              <a:t>вероятность получить такое и более экстремальное значение статистики при условии, что </a:t>
            </a:r>
            <a:r>
              <a:rPr lang="en-US" u="sng" dirty="0"/>
              <a:t>H0 </a:t>
            </a:r>
            <a:r>
              <a:rPr lang="ru-RU" u="sng" dirty="0"/>
              <a:t>верна.</a:t>
            </a:r>
          </a:p>
          <a:p>
            <a:pPr marL="514350" indent="-514350">
              <a:buFont typeface="+mj-lt"/>
              <a:buAutoNum type="arabicPeriod"/>
            </a:pPr>
            <a:r>
              <a:rPr lang="ru-RU" b="1" dirty="0"/>
              <a:t>Принимаем решение об исходных гипотезах</a:t>
            </a:r>
            <a:endParaRPr lang="ru-DE" b="1"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4A16295D-79DF-F540-8F0A-00F145F517CA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2200708"/>
            <a:ext cx="5181600" cy="3601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21483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91B474D-7F20-2D4E-B600-949D451F7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Тестирование уровня значимости нулевой гипотезы</a:t>
            </a:r>
            <a:endParaRPr lang="ru-DE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1B35286-0EE4-8149-AD8B-6A8CF67EAE1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ru-RU" dirty="0"/>
              <a:t>Формулируем статистические гипотезы: </a:t>
            </a:r>
            <a:r>
              <a:rPr lang="en-US" b="1" dirty="0"/>
              <a:t>H</a:t>
            </a:r>
            <a:r>
              <a:rPr lang="ru-RU" b="1" dirty="0"/>
              <a:t>0 </a:t>
            </a:r>
            <a:r>
              <a:rPr lang="en-US" dirty="0"/>
              <a:t>(</a:t>
            </a:r>
            <a:r>
              <a:rPr lang="ru-RU" dirty="0"/>
              <a:t>эффекта нет)</a:t>
            </a:r>
            <a:r>
              <a:rPr lang="en-US" dirty="0"/>
              <a:t> </a:t>
            </a:r>
            <a:r>
              <a:rPr lang="ru-RU" dirty="0"/>
              <a:t>и </a:t>
            </a:r>
            <a:r>
              <a:rPr lang="en-US" b="1" dirty="0"/>
              <a:t>H1</a:t>
            </a:r>
            <a:r>
              <a:rPr lang="ru-RU" dirty="0"/>
              <a:t> (эффект есть)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Считаем тестовую статистику: </a:t>
            </a:r>
            <a:r>
              <a:rPr lang="en-US" b="1" i="1" dirty="0"/>
              <a:t>z, t, F...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Считаем </a:t>
            </a:r>
            <a:r>
              <a:rPr lang="en-US" dirty="0"/>
              <a:t>p-value – </a:t>
            </a:r>
            <a:r>
              <a:rPr lang="ru-RU" u="sng" dirty="0"/>
              <a:t>вероятность получить такое и более экстремальное значение статистики при условии, что </a:t>
            </a:r>
            <a:r>
              <a:rPr lang="en-US" u="sng" dirty="0"/>
              <a:t>H0 </a:t>
            </a:r>
            <a:r>
              <a:rPr lang="ru-RU" u="sng" dirty="0"/>
              <a:t>верна.</a:t>
            </a:r>
          </a:p>
          <a:p>
            <a:pPr marL="514350" indent="-514350">
              <a:buFont typeface="+mj-lt"/>
              <a:buAutoNum type="arabicPeriod"/>
            </a:pPr>
            <a:r>
              <a:rPr lang="ru-RU" b="1" dirty="0"/>
              <a:t>Принимаем решение об исходных гипотезах</a:t>
            </a:r>
            <a:endParaRPr lang="ru-DE" b="1"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4A16295D-79DF-F540-8F0A-00F145F517CA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2200708"/>
            <a:ext cx="5181600" cy="3601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terminology - Is there a way to remember the definitions of Type I and Type  II Errors? - Cross Validated">
            <a:extLst>
              <a:ext uri="{FF2B5EF4-FFF2-40B4-BE49-F238E27FC236}">
                <a16:creationId xmlns:a16="http://schemas.microsoft.com/office/drawing/2014/main" id="{C55B376E-C7D3-7C4F-B19F-16B5488AC8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2024" y="1700808"/>
            <a:ext cx="5886840" cy="4392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7096227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1344</TotalTime>
  <Words>1065</Words>
  <Application>Microsoft Macintosh PowerPoint</Application>
  <PresentationFormat>Широкоэкранный</PresentationFormat>
  <Paragraphs>163</Paragraphs>
  <Slides>35</Slides>
  <Notes>4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10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35</vt:i4>
      </vt:variant>
    </vt:vector>
  </HeadingPairs>
  <TitlesOfParts>
    <vt:vector size="46" baseType="lpstr">
      <vt:lpstr>Arial</vt:lpstr>
      <vt:lpstr>Bookman Old Style</vt:lpstr>
      <vt:lpstr>Cambria Math</vt:lpstr>
      <vt:lpstr>Decorum CY</vt:lpstr>
      <vt:lpstr>Garamond</vt:lpstr>
      <vt:lpstr>Impact</vt:lpstr>
      <vt:lpstr>Trattatello</vt:lpstr>
      <vt:lpstr>Ultramono Wide Black</vt:lpstr>
      <vt:lpstr>Ultramono Wide Black</vt:lpstr>
      <vt:lpstr>Zapfino</vt:lpstr>
      <vt:lpstr>Тема Office</vt:lpstr>
      <vt:lpstr>5 смертельных ошибок в статистике, из-за которых ваши статьи не примут в Q1-журналы</vt:lpstr>
      <vt:lpstr>#1 Неправильная интерпретация p-value</vt:lpstr>
      <vt:lpstr>#1 Неправильная интерпретация p-value</vt:lpstr>
      <vt:lpstr>Тестирование уровня значимости нулевой гипотезы</vt:lpstr>
      <vt:lpstr>Тестирование уровня значимости нулевой гипотезы</vt:lpstr>
      <vt:lpstr>Тестирование уровня значимости нулевой гипотезы</vt:lpstr>
      <vt:lpstr>Тестирование уровня значимости нулевой гипотезы</vt:lpstr>
      <vt:lpstr>Тестирование уровня значимости нулевой гипотезы</vt:lpstr>
      <vt:lpstr>Тестирование уровня значимости нулевой гипотезы</vt:lpstr>
      <vt:lpstr>#1 Неправильная интерпретация p-value</vt:lpstr>
      <vt:lpstr>#1 Неправильная интерпретация p-value</vt:lpstr>
      <vt:lpstr>#1 Неправильная интерпретация p-value</vt:lpstr>
      <vt:lpstr>#1 Неправильная интерпретация p-value</vt:lpstr>
      <vt:lpstr>#2 Инфляция единиц анализа (нарушение независимости)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#4 Множественные сравнения</vt:lpstr>
      <vt:lpstr>Презентация PowerPoint</vt:lpstr>
      <vt:lpstr>Регрессия к среднему</vt:lpstr>
      <vt:lpstr>Презентация PowerPoint</vt:lpstr>
      <vt:lpstr>Презентация PowerPoint</vt:lpstr>
      <vt:lpstr>Больше ошибок!</vt:lpstr>
      <vt:lpstr>Больше ошибок!</vt:lpstr>
      <vt:lpstr>Больше ошибок!</vt:lpstr>
      <vt:lpstr>Больше ошибок!</vt:lpstr>
      <vt:lpstr>Больше ошибок!</vt:lpstr>
      <vt:lpstr>Больше ошибок!</vt:lpstr>
      <vt:lpstr>Больше ошибок!</vt:lpstr>
      <vt:lpstr>Больше ошибок!</vt:lpstr>
      <vt:lpstr>Спасибо за внимание!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Ivan Pozdniakov</dc:creator>
  <cp:lastModifiedBy>Ivan Pozdniakov</cp:lastModifiedBy>
  <cp:revision>7</cp:revision>
  <dcterms:created xsi:type="dcterms:W3CDTF">2025-09-25T16:48:40Z</dcterms:created>
  <dcterms:modified xsi:type="dcterms:W3CDTF">2025-09-26T15:15:44Z</dcterms:modified>
</cp:coreProperties>
</file>